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256" r:id="rId2"/>
    <p:sldId id="262" r:id="rId3"/>
    <p:sldId id="264" r:id="rId4"/>
    <p:sldId id="266" r:id="rId5"/>
    <p:sldId id="265" r:id="rId6"/>
    <p:sldId id="268" r:id="rId7"/>
    <p:sldId id="302" r:id="rId8"/>
    <p:sldId id="267" r:id="rId9"/>
    <p:sldId id="270" r:id="rId10"/>
    <p:sldId id="269" r:id="rId11"/>
    <p:sldId id="274" r:id="rId12"/>
    <p:sldId id="303" r:id="rId13"/>
    <p:sldId id="273" r:id="rId14"/>
    <p:sldId id="275" r:id="rId15"/>
    <p:sldId id="276" r:id="rId16"/>
    <p:sldId id="281" r:id="rId17"/>
    <p:sldId id="282" r:id="rId18"/>
    <p:sldId id="283" r:id="rId19"/>
    <p:sldId id="277" r:id="rId20"/>
    <p:sldId id="294" r:id="rId21"/>
    <p:sldId id="295" r:id="rId22"/>
    <p:sldId id="299" r:id="rId23"/>
    <p:sldId id="297" r:id="rId24"/>
    <p:sldId id="296" r:id="rId25"/>
    <p:sldId id="298" r:id="rId26"/>
    <p:sldId id="279" r:id="rId27"/>
    <p:sldId id="300" r:id="rId28"/>
    <p:sldId id="301" r:id="rId29"/>
    <p:sldId id="293" r:id="rId30"/>
    <p:sldId id="280" r:id="rId31"/>
    <p:sldId id="286" r:id="rId32"/>
    <p:sldId id="284" r:id="rId33"/>
    <p:sldId id="288" r:id="rId34"/>
    <p:sldId id="287" r:id="rId35"/>
    <p:sldId id="290" r:id="rId36"/>
    <p:sldId id="289" r:id="rId37"/>
    <p:sldId id="292" r:id="rId38"/>
    <p:sldId id="291" r:id="rId39"/>
    <p:sldId id="26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89" autoAdjust="0"/>
  </p:normalViewPr>
  <p:slideViewPr>
    <p:cSldViewPr>
      <p:cViewPr varScale="1">
        <p:scale>
          <a:sx n="71" d="100"/>
          <a:sy n="71" d="100"/>
        </p:scale>
        <p:origin x="105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87C419-1DBB-405B-8CC2-AF1BE3D689C4}" type="datetimeFigureOut">
              <a:rPr lang="en-GB" smtClean="0"/>
              <a:pPr/>
              <a:t>15/09/2016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A26F68-C18C-45C4-B03C-281DBF245CA2}" type="slidenum">
              <a:rPr lang="en-GB" smtClean="0"/>
              <a:pPr/>
              <a:t>‹#›</a:t>
            </a:fld>
            <a:endParaRPr lang="en-GB"/>
          </a:p>
        </p:txBody>
      </p:sp>
    </p:spTree>
    <p:extLst>
      <p:ext uri="{BB962C8B-B14F-4D97-AF65-F5344CB8AC3E}">
        <p14:creationId xmlns:p14="http://schemas.microsoft.com/office/powerpoint/2010/main" val="22325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oftwarequality.techtarget.com/definition/agile-software-developm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Instructions for Brain Storming:</a:t>
            </a:r>
          </a:p>
          <a:p>
            <a:pPr marL="228600" indent="-228600">
              <a:buAutoNum type="arabicPeriod"/>
            </a:pPr>
            <a:r>
              <a:rPr lang="en-GB" dirty="0" smtClean="0"/>
              <a:t>If possible seat students in a semi - circle so</a:t>
            </a:r>
            <a:r>
              <a:rPr lang="en-GB" baseline="0" dirty="0" smtClean="0"/>
              <a:t> that everyone including yourself is facing each other and the board</a:t>
            </a:r>
          </a:p>
          <a:p>
            <a:pPr marL="228600" indent="-228600">
              <a:buAutoNum type="arabicPeriod"/>
            </a:pPr>
            <a:r>
              <a:rPr lang="en-GB" dirty="0" smtClean="0"/>
              <a:t>Hand out</a:t>
            </a:r>
            <a:r>
              <a:rPr lang="en-GB" baseline="0" dirty="0" smtClean="0"/>
              <a:t> a piece of paper to the students (or ask them to use one of their own)</a:t>
            </a:r>
          </a:p>
          <a:p>
            <a:pPr marL="228600" indent="-228600">
              <a:buAutoNum type="arabicPeriod"/>
            </a:pPr>
            <a:r>
              <a:rPr lang="en-GB" baseline="0" dirty="0" smtClean="0"/>
              <a:t>Ask them to write down the first thing that comes to mind when they hear the word Agile (one word is enough)</a:t>
            </a:r>
          </a:p>
          <a:p>
            <a:pPr marL="228600" indent="-228600">
              <a:buAutoNum type="arabicPeriod"/>
            </a:pPr>
            <a:r>
              <a:rPr lang="en-GB" baseline="0" dirty="0" smtClean="0"/>
              <a:t>Students have 30seconds to think and they should keep what they have written to themselves initially</a:t>
            </a:r>
          </a:p>
          <a:p>
            <a:pPr marL="228600" indent="-228600">
              <a:buAutoNum type="arabicPeriod"/>
            </a:pPr>
            <a:r>
              <a:rPr lang="en-GB" baseline="0" dirty="0" smtClean="0"/>
              <a:t>Once the 30seconds elapse, ask students to flip their papers so that everyone can see what is written</a:t>
            </a:r>
          </a:p>
          <a:p>
            <a:pPr marL="228600" indent="-228600">
              <a:buAutoNum type="arabicPeriod"/>
            </a:pPr>
            <a:r>
              <a:rPr lang="en-GB" baseline="0" dirty="0" smtClean="0"/>
              <a:t>By using the students’ own impressions of the meaning of Agile construct a definition for Agile Development</a:t>
            </a:r>
            <a:endParaRPr lang="en-GB"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3</a:t>
            </a:fld>
            <a:endParaRPr lang="en-GB"/>
          </a:p>
        </p:txBody>
      </p:sp>
    </p:spTree>
    <p:extLst>
      <p:ext uri="{BB962C8B-B14F-4D97-AF65-F5344CB8AC3E}">
        <p14:creationId xmlns:p14="http://schemas.microsoft.com/office/powerpoint/2010/main" val="115765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23</a:t>
            </a:fld>
            <a:endParaRPr lang="en-GB"/>
          </a:p>
        </p:txBody>
      </p:sp>
    </p:spTree>
    <p:extLst>
      <p:ext uri="{BB962C8B-B14F-4D97-AF65-F5344CB8AC3E}">
        <p14:creationId xmlns:p14="http://schemas.microsoft.com/office/powerpoint/2010/main" val="344185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24</a:t>
            </a:fld>
            <a:endParaRPr lang="en-GB"/>
          </a:p>
        </p:txBody>
      </p:sp>
    </p:spTree>
    <p:extLst>
      <p:ext uri="{BB962C8B-B14F-4D97-AF65-F5344CB8AC3E}">
        <p14:creationId xmlns:p14="http://schemas.microsoft.com/office/powerpoint/2010/main" val="3441858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25</a:t>
            </a:fld>
            <a:endParaRPr lang="en-GB"/>
          </a:p>
        </p:txBody>
      </p:sp>
    </p:spTree>
    <p:extLst>
      <p:ext uri="{BB962C8B-B14F-4D97-AF65-F5344CB8AC3E}">
        <p14:creationId xmlns:p14="http://schemas.microsoft.com/office/powerpoint/2010/main" val="344185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26</a:t>
            </a:fld>
            <a:endParaRPr lang="en-GB"/>
          </a:p>
        </p:txBody>
      </p:sp>
    </p:spTree>
    <p:extLst>
      <p:ext uri="{BB962C8B-B14F-4D97-AF65-F5344CB8AC3E}">
        <p14:creationId xmlns:p14="http://schemas.microsoft.com/office/powerpoint/2010/main" val="3352596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27</a:t>
            </a:fld>
            <a:endParaRPr lang="en-GB"/>
          </a:p>
        </p:txBody>
      </p:sp>
    </p:spTree>
    <p:extLst>
      <p:ext uri="{BB962C8B-B14F-4D97-AF65-F5344CB8AC3E}">
        <p14:creationId xmlns:p14="http://schemas.microsoft.com/office/powerpoint/2010/main" val="3352596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28</a:t>
            </a:fld>
            <a:endParaRPr lang="en-GB"/>
          </a:p>
        </p:txBody>
      </p:sp>
    </p:spTree>
    <p:extLst>
      <p:ext uri="{BB962C8B-B14F-4D97-AF65-F5344CB8AC3E}">
        <p14:creationId xmlns:p14="http://schemas.microsoft.com/office/powerpoint/2010/main" val="3352596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Instructions for Brain Storming:</a:t>
            </a:r>
          </a:p>
          <a:p>
            <a:pPr marL="228600" indent="-228600">
              <a:buAutoNum type="arabicPeriod"/>
            </a:pPr>
            <a:r>
              <a:rPr lang="en-GB" baseline="0" dirty="0" smtClean="0"/>
              <a:t>Allow the students to work in groups of 2 or 3</a:t>
            </a:r>
          </a:p>
          <a:p>
            <a:pPr marL="228600" indent="-228600">
              <a:buAutoNum type="arabicPeriod"/>
            </a:pPr>
            <a:r>
              <a:rPr lang="en-GB" baseline="0" dirty="0" smtClean="0"/>
              <a:t>Ask them to make two short lists :</a:t>
            </a:r>
          </a:p>
          <a:p>
            <a:pPr marL="685800" lvl="1" indent="-228600">
              <a:buAutoNum type="arabicPeriod"/>
            </a:pPr>
            <a:r>
              <a:rPr lang="en-GB" baseline="0" dirty="0" smtClean="0"/>
              <a:t>Write down the situations when Agile Development is ideal to use</a:t>
            </a:r>
          </a:p>
          <a:p>
            <a:pPr marL="685800" lvl="1" indent="-228600">
              <a:buAutoNum type="arabicPeriod"/>
            </a:pPr>
            <a:r>
              <a:rPr lang="en-GB" baseline="0" dirty="0" smtClean="0"/>
              <a:t>Write down the situations when Agile Development might not be the best option</a:t>
            </a:r>
          </a:p>
          <a:p>
            <a:pPr marL="228600" indent="-228600">
              <a:buAutoNum type="arabicPeriod"/>
            </a:pPr>
            <a:r>
              <a:rPr lang="en-GB" baseline="0" dirty="0" smtClean="0"/>
              <a:t>Students have 3 – 5minutes to complete this exercise</a:t>
            </a:r>
          </a:p>
          <a:p>
            <a:pPr marL="228600" indent="-228600">
              <a:buAutoNum type="arabicPeriod"/>
            </a:pPr>
            <a:r>
              <a:rPr lang="en-GB" baseline="0" dirty="0" smtClean="0"/>
              <a:t>Once the time has elapsed, ask each group to share their views</a:t>
            </a:r>
            <a:endParaRPr lang="en-GB"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29</a:t>
            </a:fld>
            <a:endParaRPr lang="en-GB"/>
          </a:p>
        </p:txBody>
      </p:sp>
    </p:spTree>
    <p:extLst>
      <p:ext uri="{BB962C8B-B14F-4D97-AF65-F5344CB8AC3E}">
        <p14:creationId xmlns:p14="http://schemas.microsoft.com/office/powerpoint/2010/main" val="17208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D2402-EBBA-4C51-AC4B-AB3F62B889D7}" type="slidenum">
              <a:rPr lang="en-US" smtClean="0"/>
              <a:t>37</a:t>
            </a:fld>
            <a:endParaRPr lang="en-US" dirty="0"/>
          </a:p>
        </p:txBody>
      </p:sp>
    </p:spTree>
    <p:extLst>
      <p:ext uri="{BB962C8B-B14F-4D97-AF65-F5344CB8AC3E}">
        <p14:creationId xmlns:p14="http://schemas.microsoft.com/office/powerpoint/2010/main" val="376246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1D2402-EBBA-4C51-AC4B-AB3F62B889D7}" type="slidenum">
              <a:rPr lang="en-US" smtClean="0"/>
              <a:t>38</a:t>
            </a:fld>
            <a:endParaRPr lang="en-US" dirty="0"/>
          </a:p>
        </p:txBody>
      </p:sp>
    </p:spTree>
    <p:extLst>
      <p:ext uri="{BB962C8B-B14F-4D97-AF65-F5344CB8AC3E}">
        <p14:creationId xmlns:p14="http://schemas.microsoft.com/office/powerpoint/2010/main" val="413769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smtClean="0"/>
              <a:t>Adapted from : </a:t>
            </a:r>
            <a:r>
              <a:rPr lang="en-GB" sz="1200" b="0" dirty="0" smtClean="0">
                <a:hlinkClick r:id="rId3"/>
              </a:rPr>
              <a:t>http://searchsoftwarequality.techtarget.com/definition/agile-software-development</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5</a:t>
            </a:fld>
            <a:endParaRPr lang="en-GB"/>
          </a:p>
        </p:txBody>
      </p:sp>
    </p:spTree>
    <p:extLst>
      <p:ext uri="{BB962C8B-B14F-4D97-AF65-F5344CB8AC3E}">
        <p14:creationId xmlns:p14="http://schemas.microsoft.com/office/powerpoint/2010/main" val="2300877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6</a:t>
            </a:fld>
            <a:endParaRPr lang="en-GB"/>
          </a:p>
        </p:txBody>
      </p:sp>
    </p:spTree>
    <p:extLst>
      <p:ext uri="{BB962C8B-B14F-4D97-AF65-F5344CB8AC3E}">
        <p14:creationId xmlns:p14="http://schemas.microsoft.com/office/powerpoint/2010/main" val="254036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Instructions</a:t>
            </a:r>
          </a:p>
          <a:p>
            <a:pPr marL="228600" indent="-228600">
              <a:buAutoNum type="arabicPeriod"/>
            </a:pPr>
            <a:r>
              <a:rPr lang="en-GB" dirty="0" smtClean="0"/>
              <a:t>Allow students 2 – 3 minutes</a:t>
            </a:r>
            <a:r>
              <a:rPr lang="en-GB" baseline="0" dirty="0" smtClean="0"/>
              <a:t> to digest what has been said and to come up with their own definition of Agile Development</a:t>
            </a:r>
          </a:p>
          <a:p>
            <a:pPr marL="228600" indent="-228600">
              <a:buAutoNum type="arabicPeriod"/>
            </a:pPr>
            <a:r>
              <a:rPr lang="en-GB" baseline="0" dirty="0" smtClean="0"/>
              <a:t>Encourage short definitions (max 2 sentences) which are easy for them to remember</a:t>
            </a:r>
          </a:p>
          <a:p>
            <a:pPr marL="228600" indent="-228600">
              <a:buAutoNum type="arabicPeriod"/>
            </a:pPr>
            <a:r>
              <a:rPr lang="en-GB" baseline="0" dirty="0" smtClean="0"/>
              <a:t>Avoid the use of jargon and complicated terms – this will not help in remembering what Agile Development is all about</a:t>
            </a:r>
          </a:p>
          <a:p>
            <a:pPr marL="228600" indent="-228600">
              <a:buAutoNum type="arabicPeriod"/>
            </a:pPr>
            <a:r>
              <a:rPr lang="en-GB" baseline="0" dirty="0" smtClean="0"/>
              <a:t>At the end of the 2 -3 minutes ask some students to share their definition of Agile Development</a:t>
            </a:r>
            <a:endParaRPr lang="en-GB"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8</a:t>
            </a:fld>
            <a:endParaRPr lang="en-GB"/>
          </a:p>
        </p:txBody>
      </p:sp>
    </p:spTree>
    <p:extLst>
      <p:ext uri="{BB962C8B-B14F-4D97-AF65-F5344CB8AC3E}">
        <p14:creationId xmlns:p14="http://schemas.microsoft.com/office/powerpoint/2010/main" val="3303018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This is possibly the most famous quote from the Agile Manifesto Itself.</a:t>
            </a:r>
          </a:p>
          <a:p>
            <a:endParaRPr lang="en-US" dirty="0"/>
          </a:p>
        </p:txBody>
      </p:sp>
      <p:sp>
        <p:nvSpPr>
          <p:cNvPr id="4" name="Slide Number Placeholder 3"/>
          <p:cNvSpPr>
            <a:spLocks noGrp="1"/>
          </p:cNvSpPr>
          <p:nvPr>
            <p:ph type="sldNum" sz="quarter" idx="10"/>
          </p:nvPr>
        </p:nvSpPr>
        <p:spPr/>
        <p:txBody>
          <a:bodyPr/>
          <a:lstStyle/>
          <a:p>
            <a:fld id="{121D2402-EBBA-4C51-AC4B-AB3F62B889D7}" type="slidenum">
              <a:rPr lang="en-US" smtClean="0"/>
              <a:t>11</a:t>
            </a:fld>
            <a:endParaRPr lang="en-US" dirty="0"/>
          </a:p>
        </p:txBody>
      </p:sp>
    </p:spTree>
    <p:extLst>
      <p:ext uri="{BB962C8B-B14F-4D97-AF65-F5344CB8AC3E}">
        <p14:creationId xmlns:p14="http://schemas.microsoft.com/office/powerpoint/2010/main" val="11048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12</a:t>
            </a:fld>
            <a:endParaRPr lang="en-GB"/>
          </a:p>
        </p:txBody>
      </p:sp>
    </p:spTree>
    <p:extLst>
      <p:ext uri="{BB962C8B-B14F-4D97-AF65-F5344CB8AC3E}">
        <p14:creationId xmlns:p14="http://schemas.microsoft.com/office/powerpoint/2010/main" val="4136986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20</a:t>
            </a:fld>
            <a:endParaRPr lang="en-GB"/>
          </a:p>
        </p:txBody>
      </p:sp>
    </p:spTree>
    <p:extLst>
      <p:ext uri="{BB962C8B-B14F-4D97-AF65-F5344CB8AC3E}">
        <p14:creationId xmlns:p14="http://schemas.microsoft.com/office/powerpoint/2010/main" val="344185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21</a:t>
            </a:fld>
            <a:endParaRPr lang="en-GB"/>
          </a:p>
        </p:txBody>
      </p:sp>
    </p:spTree>
    <p:extLst>
      <p:ext uri="{BB962C8B-B14F-4D97-AF65-F5344CB8AC3E}">
        <p14:creationId xmlns:p14="http://schemas.microsoft.com/office/powerpoint/2010/main" val="344185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A26F68-C18C-45C4-B03C-281DBF245CA2}" type="slidenum">
              <a:rPr lang="en-GB" smtClean="0"/>
              <a:pPr/>
              <a:t>22</a:t>
            </a:fld>
            <a:endParaRPr lang="en-GB"/>
          </a:p>
        </p:txBody>
      </p:sp>
    </p:spTree>
    <p:extLst>
      <p:ext uri="{BB962C8B-B14F-4D97-AF65-F5344CB8AC3E}">
        <p14:creationId xmlns:p14="http://schemas.microsoft.com/office/powerpoint/2010/main" val="3441858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911225"/>
            <a:ext cx="7543800" cy="2593975"/>
          </a:xfrm>
        </p:spPr>
        <p:txBody>
          <a:bodyPr anchor="b"/>
          <a:lstStyle>
            <a:lvl1pPr>
              <a:defRPr sz="4800">
                <a:ln>
                  <a:noFill/>
                </a:ln>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63040" y="35052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137160" y="6385560"/>
            <a:ext cx="548640" cy="396240"/>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6858000" cy="114300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38200" y="1600200"/>
            <a:ext cx="8305800" cy="4800600"/>
          </a:xfrm>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911225"/>
            <a:ext cx="7543800" cy="2593975"/>
          </a:xfrm>
        </p:spPr>
        <p:txBody>
          <a:bodyPr anchor="b"/>
          <a:lstStyle>
            <a:lvl1pPr>
              <a:defRPr sz="4800">
                <a:ln>
                  <a:noFill/>
                </a:ln>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53440" y="35052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137160" y="6385560"/>
            <a:ext cx="548640" cy="396240"/>
          </a:xfr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45229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274638"/>
            <a:ext cx="76200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716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37160" y="640080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914400" rtl="0" eaLnBrk="1" latinLnBrk="0" hangingPunct="1">
        <a:spcBef>
          <a:spcPct val="0"/>
        </a:spcBef>
        <a:buNone/>
        <a:defRPr sz="4600" kern="1200" cap="none" spc="-100" baseline="0">
          <a:ln>
            <a:noFill/>
          </a:ln>
          <a:solidFill>
            <a:schemeClr val="tx1"/>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rf8Gi2RLKWQ"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halfarsedagilemanifesto.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www.webopedia.com/TERM/A/agile_software_development.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agilemanifesto.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835025"/>
            <a:ext cx="7543800" cy="2593975"/>
          </a:xfrm>
        </p:spPr>
        <p:txBody>
          <a:bodyPr/>
          <a:lstStyle/>
          <a:p>
            <a:pPr algn="ctr"/>
            <a:r>
              <a:rPr lang="en-US" dirty="0" smtClean="0"/>
              <a:t>Software Engineering</a:t>
            </a:r>
            <a:endParaRPr lang="en-US" dirty="0"/>
          </a:p>
        </p:txBody>
      </p:sp>
      <p:sp>
        <p:nvSpPr>
          <p:cNvPr id="3" name="Subtitle 2"/>
          <p:cNvSpPr>
            <a:spLocks noGrp="1"/>
          </p:cNvSpPr>
          <p:nvPr>
            <p:ph type="subTitle" idx="1"/>
          </p:nvPr>
        </p:nvSpPr>
        <p:spPr>
          <a:xfrm>
            <a:off x="1463040" y="3429000"/>
            <a:ext cx="6461760" cy="1066800"/>
          </a:xfrm>
        </p:spPr>
        <p:txBody>
          <a:bodyPr>
            <a:normAutofit/>
          </a:bodyPr>
          <a:lstStyle/>
          <a:p>
            <a:pPr algn="ctr"/>
            <a:r>
              <a:rPr lang="en-US" dirty="0" smtClean="0"/>
              <a:t>Lesson 1 – Agile Development</a:t>
            </a:r>
          </a:p>
          <a:p>
            <a:pPr algn="ctr"/>
            <a:endParaRPr lang="en-US" dirty="0"/>
          </a:p>
          <a:p>
            <a:pPr algn="ct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
        <p:nvSpPr>
          <p:cNvPr id="5" name="Subtitle 2"/>
          <p:cNvSpPr txBox="1">
            <a:spLocks/>
          </p:cNvSpPr>
          <p:nvPr/>
        </p:nvSpPr>
        <p:spPr>
          <a:xfrm>
            <a:off x="990600" y="4572000"/>
            <a:ext cx="8001000" cy="106680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r>
              <a:rPr lang="en-US" sz="1600" dirty="0" smtClean="0"/>
              <a:t>LO1 : </a:t>
            </a:r>
            <a:r>
              <a:rPr lang="en-GB" sz="1600" dirty="0" smtClean="0"/>
              <a:t>Plan and tackle a small software design project as part of a team using an Agile approach.</a:t>
            </a:r>
          </a:p>
          <a:p>
            <a:endParaRPr lang="en-US" dirty="0"/>
          </a:p>
        </p:txBody>
      </p:sp>
    </p:spTree>
    <p:extLst>
      <p:ext uri="{BB962C8B-B14F-4D97-AF65-F5344CB8AC3E}">
        <p14:creationId xmlns:p14="http://schemas.microsoft.com/office/powerpoint/2010/main" val="6563278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086600" cy="1143000"/>
          </a:xfrm>
        </p:spPr>
        <p:txBody>
          <a:bodyPr/>
          <a:lstStyle/>
          <a:p>
            <a:pPr algn="ctr"/>
            <a:r>
              <a:rPr lang="en-GB" dirty="0"/>
              <a:t>What is </a:t>
            </a:r>
            <a:r>
              <a:rPr lang="en-GB" dirty="0" smtClean="0"/>
              <a:t>the Agile Manifesto ?</a:t>
            </a:r>
            <a:endParaRPr lang="en-GB" dirty="0"/>
          </a:p>
        </p:txBody>
      </p:sp>
      <p:pic>
        <p:nvPicPr>
          <p:cNvPr id="5" name="Agile Manifesto Valu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6800" y="1600200"/>
            <a:ext cx="7239000" cy="4071938"/>
          </a:xfrm>
          <a:prstGeom prst="roundRect">
            <a:avLst>
              <a:gd name="adj" fmla="val 5439"/>
            </a:avLst>
          </a:prstGeom>
          <a:ln>
            <a:noFill/>
          </a:ln>
          <a:effectLst>
            <a:innerShdw blurRad="114300" dist="50800">
              <a:srgbClr val="000000">
                <a:alpha val="0"/>
              </a:srgbClr>
            </a:innerShdw>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6" name="TextBox 5"/>
          <p:cNvSpPr txBox="1"/>
          <p:nvPr/>
        </p:nvSpPr>
        <p:spPr>
          <a:xfrm>
            <a:off x="1219200" y="6232636"/>
            <a:ext cx="7086600" cy="307777"/>
          </a:xfrm>
          <a:prstGeom prst="rect">
            <a:avLst/>
          </a:prstGeom>
          <a:noFill/>
        </p:spPr>
        <p:txBody>
          <a:bodyPr wrap="square" rtlCol="0">
            <a:spAutoFit/>
          </a:bodyPr>
          <a:lstStyle/>
          <a:p>
            <a:pPr algn="r"/>
            <a:r>
              <a:rPr lang="en-GB" sz="1400" dirty="0"/>
              <a:t>Source : </a:t>
            </a:r>
            <a:r>
              <a:rPr lang="en-GB" sz="1400" dirty="0">
                <a:hlinkClick r:id="rId5"/>
              </a:rPr>
              <a:t>https://www.youtube.com/watch?v=rf8Gi2RLKWQ </a:t>
            </a:r>
            <a:endParaRPr lang="en-GB" sz="1400" dirty="0"/>
          </a:p>
        </p:txBody>
      </p:sp>
    </p:spTree>
    <p:extLst>
      <p:ext uri="{BB962C8B-B14F-4D97-AF65-F5344CB8AC3E}">
        <p14:creationId xmlns:p14="http://schemas.microsoft.com/office/powerpoint/2010/main" val="1638932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856" y="76200"/>
            <a:ext cx="7024744" cy="1143000"/>
          </a:xfrm>
        </p:spPr>
        <p:txBody>
          <a:bodyPr/>
          <a:lstStyle/>
          <a:p>
            <a:r>
              <a:rPr lang="en-US" dirty="0" smtClean="0"/>
              <a:t>The Agile Manifesto - Values</a:t>
            </a:r>
            <a:endParaRPr lang="en-US" dirty="0"/>
          </a:p>
        </p:txBody>
      </p:sp>
      <p:sp>
        <p:nvSpPr>
          <p:cNvPr id="3" name="Content Placeholder 2"/>
          <p:cNvSpPr>
            <a:spLocks noGrp="1"/>
          </p:cNvSpPr>
          <p:nvPr>
            <p:ph idx="1"/>
          </p:nvPr>
        </p:nvSpPr>
        <p:spPr>
          <a:xfrm>
            <a:off x="838200" y="1447800"/>
            <a:ext cx="8153400" cy="4525963"/>
          </a:xfrm>
        </p:spPr>
        <p:txBody>
          <a:bodyPr>
            <a:noAutofit/>
          </a:bodyPr>
          <a:lstStyle/>
          <a:p>
            <a:pPr marL="68580" lvl="0" indent="0">
              <a:lnSpc>
                <a:spcPct val="150000"/>
              </a:lnSpc>
              <a:buNone/>
              <a:defRPr/>
            </a:pPr>
            <a:r>
              <a:rPr lang="en-GB" sz="2000" i="1" dirty="0"/>
              <a:t>The </a:t>
            </a:r>
            <a:r>
              <a:rPr lang="en-GB" sz="2000" i="1" dirty="0" smtClean="0"/>
              <a:t>Four </a:t>
            </a:r>
            <a:r>
              <a:rPr lang="en-GB" sz="2000" i="1" dirty="0"/>
              <a:t>Key Values </a:t>
            </a:r>
            <a:r>
              <a:rPr lang="en-GB" sz="2000" i="1" dirty="0" smtClean="0"/>
              <a:t>of </a:t>
            </a:r>
            <a:r>
              <a:rPr lang="en-GB" sz="2000" i="1" dirty="0"/>
              <a:t>Agile Development : </a:t>
            </a:r>
          </a:p>
          <a:p>
            <a:pPr marL="0" lvl="0" indent="0">
              <a:lnSpc>
                <a:spcPct val="150000"/>
              </a:lnSpc>
              <a:spcBef>
                <a:spcPct val="0"/>
              </a:spcBef>
              <a:buClrTx/>
              <a:buSzTx/>
              <a:buNone/>
              <a:defRPr/>
            </a:pPr>
            <a:endParaRPr lang="en-GB" sz="1000" b="0" i="1" spc="-150" dirty="0">
              <a:ln w="12700">
                <a:solidFill>
                  <a:schemeClr val="bg1"/>
                </a:solidFill>
              </a:ln>
            </a:endParaRPr>
          </a:p>
          <a:p>
            <a:pPr marL="68580" indent="0" algn="ctr">
              <a:lnSpc>
                <a:spcPct val="150000"/>
              </a:lnSpc>
              <a:buNone/>
            </a:pPr>
            <a:r>
              <a:rPr lang="en-US" altLang="en-US" sz="1800" b="0" i="1" dirty="0" smtClean="0"/>
              <a:t>“We are uncovering better ways of developing software by doing it and helping others do it.  Through this work we have come to value:</a:t>
            </a:r>
          </a:p>
          <a:p>
            <a:pPr marL="68580" indent="0" algn="ctr">
              <a:lnSpc>
                <a:spcPct val="150000"/>
              </a:lnSpc>
              <a:buNone/>
            </a:pPr>
            <a:endParaRPr lang="en-GB" sz="1600" b="0" i="1" dirty="0" smtClean="0"/>
          </a:p>
          <a:p>
            <a:pPr marL="68580" indent="0" algn="ctr">
              <a:lnSpc>
                <a:spcPct val="150000"/>
              </a:lnSpc>
              <a:buNone/>
            </a:pPr>
            <a:r>
              <a:rPr lang="en-GB" sz="2000" i="1" u="sng" dirty="0" smtClean="0"/>
              <a:t>Individuals and Interactions</a:t>
            </a:r>
            <a:r>
              <a:rPr lang="en-GB" sz="2000" i="1" dirty="0" smtClean="0"/>
              <a:t> over processes and tools</a:t>
            </a:r>
          </a:p>
          <a:p>
            <a:pPr marL="68580" indent="0" algn="ctr">
              <a:lnSpc>
                <a:spcPct val="150000"/>
              </a:lnSpc>
              <a:buNone/>
            </a:pPr>
            <a:r>
              <a:rPr lang="en-GB" sz="2000" i="1" u="sng" dirty="0" smtClean="0"/>
              <a:t>Working Software</a:t>
            </a:r>
            <a:r>
              <a:rPr lang="en-GB" sz="2000" i="1" dirty="0" smtClean="0"/>
              <a:t> over comprehensive documentation.</a:t>
            </a:r>
          </a:p>
          <a:p>
            <a:pPr marL="68580" indent="0" algn="ctr">
              <a:lnSpc>
                <a:spcPct val="150000"/>
              </a:lnSpc>
              <a:buNone/>
            </a:pPr>
            <a:r>
              <a:rPr lang="en-GB" sz="2000" i="1" u="sng" dirty="0" smtClean="0"/>
              <a:t>Customer Collaboration</a:t>
            </a:r>
            <a:r>
              <a:rPr lang="en-GB" sz="2000" i="1" dirty="0" smtClean="0"/>
              <a:t> over contract negotiation.</a:t>
            </a:r>
          </a:p>
          <a:p>
            <a:pPr marL="68580" indent="0" algn="ctr">
              <a:lnSpc>
                <a:spcPct val="150000"/>
              </a:lnSpc>
              <a:buNone/>
            </a:pPr>
            <a:r>
              <a:rPr lang="en-GB" sz="2000" i="1" u="sng" dirty="0" smtClean="0"/>
              <a:t>Responding to Change</a:t>
            </a:r>
            <a:r>
              <a:rPr lang="en-GB" sz="2000" i="1" dirty="0" smtClean="0"/>
              <a:t> over following a plan.</a:t>
            </a:r>
          </a:p>
          <a:p>
            <a:pPr marL="68580" indent="0" algn="ctr">
              <a:lnSpc>
                <a:spcPct val="150000"/>
              </a:lnSpc>
              <a:buNone/>
            </a:pPr>
            <a:endParaRPr lang="en-GB" sz="1600" b="0" i="1" dirty="0" smtClean="0"/>
          </a:p>
          <a:p>
            <a:pPr marL="68580" indent="0" algn="ctr">
              <a:lnSpc>
                <a:spcPct val="150000"/>
              </a:lnSpc>
              <a:buNone/>
            </a:pPr>
            <a:r>
              <a:rPr lang="en-GB" sz="1800" b="0" i="1" dirty="0" smtClean="0"/>
              <a:t>That is, while there is value in the items on the right, we value items on the left more.”</a:t>
            </a:r>
          </a:p>
          <a:p>
            <a:pPr marL="68580" indent="0" algn="ctr">
              <a:lnSpc>
                <a:spcPct val="150000"/>
              </a:lnSpc>
              <a:buNone/>
            </a:pPr>
            <a:endParaRPr lang="en-GB" sz="2000" b="0" i="1" dirty="0"/>
          </a:p>
          <a:p>
            <a:pPr marL="68580" indent="0" algn="ctr">
              <a:lnSpc>
                <a:spcPct val="150000"/>
              </a:lnSpc>
              <a:buNone/>
            </a:pPr>
            <a:endParaRPr lang="en-GB" sz="2000" b="0" i="1" dirty="0" smtClean="0"/>
          </a:p>
        </p:txBody>
      </p:sp>
      <p:sp>
        <p:nvSpPr>
          <p:cNvPr id="4" name="Title 1"/>
          <p:cNvSpPr txBox="1">
            <a:spLocks/>
          </p:cNvSpPr>
          <p:nvPr/>
        </p:nvSpPr>
        <p:spPr>
          <a:xfrm>
            <a:off x="0" y="873288"/>
            <a:ext cx="6732240" cy="936104"/>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GB" sz="2400" b="1" i="1" spc="-150" dirty="0">
              <a:ln w="12700">
                <a:solidFill>
                  <a:schemeClr val="bg1"/>
                </a:solidFill>
              </a:ln>
              <a:latin typeface="+mj-lt"/>
              <a:ea typeface="+mj-ea"/>
              <a:cs typeface="+mj-cs"/>
            </a:endParaRPr>
          </a:p>
        </p:txBody>
      </p:sp>
    </p:spTree>
    <p:extLst>
      <p:ext uri="{BB962C8B-B14F-4D97-AF65-F5344CB8AC3E}">
        <p14:creationId xmlns:p14="http://schemas.microsoft.com/office/powerpoint/2010/main" val="2404216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001000" cy="1143000"/>
          </a:xfrm>
        </p:spPr>
        <p:txBody>
          <a:bodyPr/>
          <a:lstStyle/>
          <a:p>
            <a:r>
              <a:rPr lang="en-GB" dirty="0"/>
              <a:t>The Agile Manifesto - Principles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AutoShape 4" descr="Image result for agile development princi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agile development principle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9756" y="1600200"/>
            <a:ext cx="770368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589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772400" cy="1143000"/>
          </a:xfrm>
        </p:spPr>
        <p:txBody>
          <a:bodyPr/>
          <a:lstStyle/>
          <a:p>
            <a:r>
              <a:rPr lang="en-GB" dirty="0" smtClean="0"/>
              <a:t>The Agile Manifesto - Principles</a:t>
            </a:r>
            <a:endParaRPr lang="en-GB" dirty="0"/>
          </a:p>
        </p:txBody>
      </p:sp>
      <p:sp>
        <p:nvSpPr>
          <p:cNvPr id="3" name="Content Placeholder 2"/>
          <p:cNvSpPr>
            <a:spLocks noGrp="1"/>
          </p:cNvSpPr>
          <p:nvPr>
            <p:ph idx="1"/>
          </p:nvPr>
        </p:nvSpPr>
        <p:spPr>
          <a:xfrm>
            <a:off x="838200" y="1828800"/>
            <a:ext cx="8001000" cy="4800600"/>
          </a:xfrm>
        </p:spPr>
        <p:txBody>
          <a:bodyPr>
            <a:noAutofit/>
          </a:bodyPr>
          <a:lstStyle/>
          <a:p>
            <a:pPr marL="68580" lvl="0" indent="0" algn="just">
              <a:lnSpc>
                <a:spcPct val="150000"/>
              </a:lnSpc>
              <a:buNone/>
              <a:defRPr/>
            </a:pPr>
            <a:r>
              <a:rPr lang="en-GB" sz="2000" dirty="0"/>
              <a:t>The Twelve Principles of Agile Development : </a:t>
            </a:r>
          </a:p>
          <a:p>
            <a:pPr marL="0" lvl="0" indent="0" algn="just">
              <a:lnSpc>
                <a:spcPct val="150000"/>
              </a:lnSpc>
              <a:spcBef>
                <a:spcPct val="0"/>
              </a:spcBef>
              <a:buClrTx/>
              <a:buSzTx/>
              <a:buNone/>
              <a:defRPr/>
            </a:pPr>
            <a:endParaRPr lang="en-GB" sz="1800" i="1" spc="-150" dirty="0">
              <a:ln w="12700">
                <a:solidFill>
                  <a:schemeClr val="bg1"/>
                </a:solidFill>
              </a:ln>
            </a:endParaRPr>
          </a:p>
          <a:p>
            <a:pPr marL="411480" lvl="0" indent="-342900" algn="just">
              <a:lnSpc>
                <a:spcPct val="150000"/>
              </a:lnSpc>
              <a:buFont typeface="+mj-lt"/>
              <a:buAutoNum type="arabicPeriod"/>
            </a:pPr>
            <a:r>
              <a:rPr lang="en-US" sz="1800" b="0" dirty="0"/>
              <a:t>Satisfying 'customers' through early and continuous delivery of valuable work</a:t>
            </a:r>
            <a:r>
              <a:rPr lang="en-US" sz="1800" b="0" dirty="0" smtClean="0"/>
              <a:t>.</a:t>
            </a:r>
          </a:p>
          <a:p>
            <a:pPr marL="411480" lvl="0" indent="-342900" algn="just">
              <a:lnSpc>
                <a:spcPct val="150000"/>
              </a:lnSpc>
              <a:buFont typeface="+mj-lt"/>
              <a:buAutoNum type="arabicPeriod"/>
            </a:pPr>
            <a:endParaRPr lang="en-US" sz="1800" b="0" dirty="0"/>
          </a:p>
          <a:p>
            <a:pPr marL="411480" lvl="0" indent="-342900" algn="just">
              <a:lnSpc>
                <a:spcPct val="150000"/>
              </a:lnSpc>
              <a:buFont typeface="+mj-lt"/>
              <a:buAutoNum type="arabicPeriod"/>
            </a:pPr>
            <a:r>
              <a:rPr lang="en-US" sz="1800" b="0" dirty="0"/>
              <a:t>Breaking big work down into smaller components that can be completed quickly</a:t>
            </a:r>
            <a:r>
              <a:rPr lang="en-US" sz="1800" b="0" dirty="0" smtClean="0"/>
              <a:t>.</a:t>
            </a:r>
          </a:p>
          <a:p>
            <a:pPr marL="411480" lvl="0" indent="-342900" algn="just">
              <a:lnSpc>
                <a:spcPct val="150000"/>
              </a:lnSpc>
              <a:buFont typeface="+mj-lt"/>
              <a:buAutoNum type="arabicPeriod"/>
            </a:pPr>
            <a:endParaRPr lang="en-US" sz="1800" b="0" dirty="0"/>
          </a:p>
          <a:p>
            <a:pPr marL="411480" lvl="0" indent="-342900" algn="just">
              <a:lnSpc>
                <a:spcPct val="150000"/>
              </a:lnSpc>
              <a:buFont typeface="+mj-lt"/>
              <a:buAutoNum type="arabicPeriod"/>
            </a:pPr>
            <a:r>
              <a:rPr lang="en-US" sz="1800" b="0" dirty="0"/>
              <a:t>Recognizing that the best work emerges from self-organizing teams</a:t>
            </a:r>
            <a:r>
              <a:rPr lang="en-US" sz="1800" b="0" dirty="0" smtClean="0"/>
              <a:t>.</a:t>
            </a:r>
          </a:p>
          <a:p>
            <a:pPr marL="411480" lvl="0" indent="-342900" algn="just">
              <a:lnSpc>
                <a:spcPct val="150000"/>
              </a:lnSpc>
              <a:buFont typeface="+mj-lt"/>
              <a:buAutoNum type="arabicPeriod"/>
            </a:pPr>
            <a:endParaRPr lang="en-US" sz="1800" b="0" dirty="0"/>
          </a:p>
          <a:p>
            <a:pPr marL="411480" lvl="0" indent="-342900" algn="just">
              <a:lnSpc>
                <a:spcPct val="150000"/>
              </a:lnSpc>
              <a:buFont typeface="+mj-lt"/>
              <a:buAutoNum type="arabicPeriod"/>
            </a:pPr>
            <a:r>
              <a:rPr lang="en-US" sz="1800" b="0" dirty="0"/>
              <a:t>Providing motivated individuals with the environment and support they need and trust them to get the job done.</a:t>
            </a:r>
          </a:p>
          <a:p>
            <a:pPr marL="68580" indent="0" algn="just">
              <a:lnSpc>
                <a:spcPct val="150000"/>
              </a:lnSpc>
              <a:buNone/>
            </a:pPr>
            <a:endParaRPr lang="en-GB" sz="1800" i="1" dirty="0"/>
          </a:p>
          <a:p>
            <a:pPr marL="68580" indent="0" algn="just">
              <a:lnSpc>
                <a:spcPct val="150000"/>
              </a:lnSpc>
              <a:buNone/>
            </a:pPr>
            <a:endParaRPr lang="en-GB" sz="1800" i="1" dirty="0"/>
          </a:p>
          <a:p>
            <a:pPr algn="just">
              <a:lnSpc>
                <a:spcPct val="150000"/>
              </a:lnSpc>
            </a:pPr>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168474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924800" cy="1143000"/>
          </a:xfrm>
        </p:spPr>
        <p:txBody>
          <a:bodyPr/>
          <a:lstStyle/>
          <a:p>
            <a:r>
              <a:rPr lang="en-GB" dirty="0" smtClean="0"/>
              <a:t>The Agile Manifesto - Principles</a:t>
            </a:r>
            <a:endParaRPr lang="en-GB" dirty="0"/>
          </a:p>
        </p:txBody>
      </p:sp>
      <p:sp>
        <p:nvSpPr>
          <p:cNvPr id="3" name="Content Placeholder 2"/>
          <p:cNvSpPr>
            <a:spLocks noGrp="1"/>
          </p:cNvSpPr>
          <p:nvPr>
            <p:ph idx="1"/>
          </p:nvPr>
        </p:nvSpPr>
        <p:spPr>
          <a:xfrm>
            <a:off x="847627" y="1798320"/>
            <a:ext cx="7762973" cy="4800600"/>
          </a:xfrm>
        </p:spPr>
        <p:txBody>
          <a:bodyPr>
            <a:noAutofit/>
          </a:bodyPr>
          <a:lstStyle/>
          <a:p>
            <a:pPr marL="68580" lvl="0" indent="0">
              <a:lnSpc>
                <a:spcPct val="150000"/>
              </a:lnSpc>
              <a:buNone/>
              <a:defRPr/>
            </a:pPr>
            <a:r>
              <a:rPr lang="en-GB" sz="2000" dirty="0"/>
              <a:t>The Twelve Principles of Agile Development : </a:t>
            </a:r>
          </a:p>
          <a:p>
            <a:pPr marL="68580" lvl="0" indent="0">
              <a:lnSpc>
                <a:spcPct val="150000"/>
              </a:lnSpc>
              <a:buNone/>
            </a:pPr>
            <a:endParaRPr lang="en-US" sz="1800" b="0" dirty="0"/>
          </a:p>
          <a:p>
            <a:pPr marL="411480" lvl="0" indent="-342900" algn="just">
              <a:lnSpc>
                <a:spcPct val="150000"/>
              </a:lnSpc>
              <a:buFont typeface="+mj-lt"/>
              <a:buAutoNum type="arabicPeriod" startAt="5"/>
            </a:pPr>
            <a:r>
              <a:rPr lang="en-US" sz="1800" b="0" dirty="0"/>
              <a:t>Creating processes that promote sustainable efforts</a:t>
            </a:r>
            <a:r>
              <a:rPr lang="en-US" sz="1800" b="0" dirty="0" smtClean="0"/>
              <a:t>.</a:t>
            </a:r>
          </a:p>
          <a:p>
            <a:pPr marL="68580" lvl="0" indent="0" algn="just">
              <a:lnSpc>
                <a:spcPct val="150000"/>
              </a:lnSpc>
              <a:buNone/>
            </a:pPr>
            <a:endParaRPr lang="en-US" sz="1800" b="0" dirty="0"/>
          </a:p>
          <a:p>
            <a:pPr marL="411480" lvl="0" indent="-342900" algn="just">
              <a:lnSpc>
                <a:spcPct val="150000"/>
              </a:lnSpc>
              <a:buFont typeface="+mj-lt"/>
              <a:buAutoNum type="arabicPeriod" startAt="6"/>
            </a:pPr>
            <a:r>
              <a:rPr lang="en-US" sz="1800" b="0" dirty="0"/>
              <a:t>Maintaining a constant pace for completed work</a:t>
            </a:r>
            <a:r>
              <a:rPr lang="en-US" sz="1800" b="0" dirty="0" smtClean="0"/>
              <a:t>.</a:t>
            </a:r>
          </a:p>
          <a:p>
            <a:pPr marL="411480" lvl="0" indent="-342900" algn="just">
              <a:lnSpc>
                <a:spcPct val="150000"/>
              </a:lnSpc>
              <a:buFont typeface="+mj-lt"/>
              <a:buAutoNum type="arabicPeriod" startAt="6"/>
            </a:pPr>
            <a:endParaRPr lang="en-US" sz="1800" b="0" dirty="0"/>
          </a:p>
          <a:p>
            <a:pPr marL="411480" lvl="0" indent="-342900" algn="just">
              <a:lnSpc>
                <a:spcPct val="150000"/>
              </a:lnSpc>
              <a:buFont typeface="+mj-lt"/>
              <a:buAutoNum type="arabicPeriod" startAt="6"/>
            </a:pPr>
            <a:r>
              <a:rPr lang="en-US" sz="1800" b="0" dirty="0"/>
              <a:t>Welcoming changing requirements, even late in a project</a:t>
            </a:r>
            <a:r>
              <a:rPr lang="en-US" sz="1800" b="0" dirty="0" smtClean="0"/>
              <a:t>.</a:t>
            </a:r>
          </a:p>
          <a:p>
            <a:pPr marL="68580" lvl="0" indent="0" algn="just">
              <a:lnSpc>
                <a:spcPct val="150000"/>
              </a:lnSpc>
              <a:buNone/>
            </a:pPr>
            <a:endParaRPr lang="en-US" sz="1800" b="0" dirty="0"/>
          </a:p>
          <a:p>
            <a:pPr marL="411480" lvl="0" indent="-342900" algn="just">
              <a:lnSpc>
                <a:spcPct val="150000"/>
              </a:lnSpc>
              <a:buFont typeface="+mj-lt"/>
              <a:buAutoNum type="arabicPeriod" startAt="8"/>
            </a:pPr>
            <a:r>
              <a:rPr lang="en-US" sz="1800" b="0" dirty="0"/>
              <a:t>Assembling the project team and business owners on a daily basis throughout the project</a:t>
            </a:r>
            <a:r>
              <a:rPr lang="en-US" sz="1800" dirty="0" smtClean="0"/>
              <a:t>.</a:t>
            </a:r>
          </a:p>
          <a:p>
            <a:pPr marL="68580" lvl="0" indent="0">
              <a:lnSpc>
                <a:spcPct val="150000"/>
              </a:lnSpc>
              <a:buNone/>
            </a:pPr>
            <a:endParaRPr lang="en-US" sz="1800" dirty="0"/>
          </a:p>
          <a:p>
            <a:pPr marL="68580" indent="0" algn="ctr">
              <a:lnSpc>
                <a:spcPct val="150000"/>
              </a:lnSpc>
              <a:buNone/>
            </a:pPr>
            <a:endParaRPr lang="en-GB" sz="1800" i="1" dirty="0"/>
          </a:p>
          <a:p>
            <a:pPr marL="68580" indent="0" algn="ctr">
              <a:lnSpc>
                <a:spcPct val="150000"/>
              </a:lnSpc>
              <a:buNone/>
            </a:pPr>
            <a:endParaRPr lang="en-GB" sz="1800" i="1" dirty="0"/>
          </a:p>
          <a:p>
            <a:pPr>
              <a:lnSpc>
                <a:spcPct val="150000"/>
              </a:lnSpc>
            </a:pPr>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1228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924800" cy="1143000"/>
          </a:xfrm>
        </p:spPr>
        <p:txBody>
          <a:bodyPr/>
          <a:lstStyle/>
          <a:p>
            <a:r>
              <a:rPr lang="en-GB" dirty="0" smtClean="0"/>
              <a:t>The Agile Manifesto - Principles</a:t>
            </a:r>
            <a:endParaRPr lang="en-GB" dirty="0"/>
          </a:p>
        </p:txBody>
      </p:sp>
      <p:sp>
        <p:nvSpPr>
          <p:cNvPr id="3" name="Content Placeholder 2"/>
          <p:cNvSpPr>
            <a:spLocks noGrp="1"/>
          </p:cNvSpPr>
          <p:nvPr>
            <p:ph idx="1"/>
          </p:nvPr>
        </p:nvSpPr>
        <p:spPr>
          <a:xfrm>
            <a:off x="838200" y="1828800"/>
            <a:ext cx="8001000" cy="4800600"/>
          </a:xfrm>
        </p:spPr>
        <p:txBody>
          <a:bodyPr>
            <a:noAutofit/>
          </a:bodyPr>
          <a:lstStyle/>
          <a:p>
            <a:pPr marL="68580" lvl="0" indent="0" algn="just">
              <a:lnSpc>
                <a:spcPct val="150000"/>
              </a:lnSpc>
              <a:buNone/>
              <a:defRPr/>
            </a:pPr>
            <a:r>
              <a:rPr lang="en-GB" sz="2000" dirty="0"/>
              <a:t>The Twelve Principles of Agile Development : </a:t>
            </a:r>
          </a:p>
          <a:p>
            <a:pPr marL="68580" lvl="0" indent="0" algn="just">
              <a:lnSpc>
                <a:spcPct val="150000"/>
              </a:lnSpc>
              <a:buNone/>
            </a:pPr>
            <a:endParaRPr lang="en-US" sz="1800" b="0" dirty="0"/>
          </a:p>
          <a:p>
            <a:pPr marL="411480" lvl="0" indent="-342900" algn="just">
              <a:lnSpc>
                <a:spcPct val="150000"/>
              </a:lnSpc>
              <a:buFont typeface="+mj-lt"/>
              <a:buAutoNum type="arabicPeriod" startAt="9"/>
            </a:pPr>
            <a:r>
              <a:rPr lang="en-US" sz="1800" b="0" dirty="0" smtClean="0"/>
              <a:t>At </a:t>
            </a:r>
            <a:r>
              <a:rPr lang="en-US" sz="1800" b="0" dirty="0"/>
              <a:t>regular intervals, having the team reflect upon how to become more effective, then tuning and adjusting behavior accordingly</a:t>
            </a:r>
            <a:r>
              <a:rPr lang="en-US" sz="1800" b="0" dirty="0" smtClean="0"/>
              <a:t>.</a:t>
            </a:r>
          </a:p>
          <a:p>
            <a:pPr marL="411480" lvl="0" indent="-342900" algn="just">
              <a:lnSpc>
                <a:spcPct val="150000"/>
              </a:lnSpc>
              <a:buFont typeface="+mj-lt"/>
              <a:buAutoNum type="arabicPeriod" startAt="9"/>
            </a:pPr>
            <a:endParaRPr lang="en-US" sz="1800" b="0" dirty="0"/>
          </a:p>
          <a:p>
            <a:pPr marL="411480" lvl="0" indent="-342900" algn="just">
              <a:lnSpc>
                <a:spcPct val="150000"/>
              </a:lnSpc>
              <a:buFont typeface="+mj-lt"/>
              <a:buAutoNum type="arabicPeriod" startAt="9"/>
            </a:pPr>
            <a:r>
              <a:rPr lang="en-US" sz="1800" b="0" dirty="0"/>
              <a:t>Measuring progress by the amount of completed work</a:t>
            </a:r>
            <a:r>
              <a:rPr lang="en-US" sz="1800" b="0" dirty="0" smtClean="0"/>
              <a:t>.</a:t>
            </a:r>
          </a:p>
          <a:p>
            <a:pPr marL="411480" lvl="0" indent="-342900" algn="just">
              <a:lnSpc>
                <a:spcPct val="150000"/>
              </a:lnSpc>
              <a:buFont typeface="+mj-lt"/>
              <a:buAutoNum type="arabicPeriod" startAt="9"/>
            </a:pPr>
            <a:endParaRPr lang="en-US" sz="1800" b="0" dirty="0"/>
          </a:p>
          <a:p>
            <a:pPr marL="411480" lvl="0" indent="-342900" algn="just">
              <a:lnSpc>
                <a:spcPct val="150000"/>
              </a:lnSpc>
              <a:buFont typeface="+mj-lt"/>
              <a:buAutoNum type="arabicPeriod" startAt="9"/>
            </a:pPr>
            <a:r>
              <a:rPr lang="en-US" sz="1800" b="0" dirty="0"/>
              <a:t>Continually seeking excellence</a:t>
            </a:r>
            <a:r>
              <a:rPr lang="en-US" sz="1800" b="0" dirty="0" smtClean="0"/>
              <a:t>.</a:t>
            </a:r>
          </a:p>
          <a:p>
            <a:pPr marL="411480" lvl="0" indent="-342900" algn="just">
              <a:lnSpc>
                <a:spcPct val="150000"/>
              </a:lnSpc>
              <a:buFont typeface="+mj-lt"/>
              <a:buAutoNum type="arabicPeriod" startAt="9"/>
            </a:pPr>
            <a:endParaRPr lang="en-US" sz="1800" b="0" dirty="0"/>
          </a:p>
          <a:p>
            <a:pPr marL="411480" lvl="0" indent="-342900" algn="just">
              <a:lnSpc>
                <a:spcPct val="150000"/>
              </a:lnSpc>
              <a:buFont typeface="+mj-lt"/>
              <a:buAutoNum type="arabicPeriod" startAt="9"/>
            </a:pPr>
            <a:r>
              <a:rPr lang="en-US" sz="1800" b="0" dirty="0"/>
              <a:t>Harnessing change for competitive advantage.</a:t>
            </a:r>
          </a:p>
          <a:p>
            <a:pPr marL="68580" indent="0" algn="ctr">
              <a:lnSpc>
                <a:spcPct val="150000"/>
              </a:lnSpc>
              <a:buNone/>
            </a:pPr>
            <a:endParaRPr lang="en-GB" sz="1800" i="1" dirty="0"/>
          </a:p>
          <a:p>
            <a:pPr marL="68580" indent="0" algn="ctr">
              <a:lnSpc>
                <a:spcPct val="150000"/>
              </a:lnSpc>
              <a:buNone/>
            </a:pPr>
            <a:endParaRPr lang="en-GB" sz="1800" i="1" dirty="0"/>
          </a:p>
          <a:p>
            <a:pPr>
              <a:lnSpc>
                <a:spcPct val="150000"/>
              </a:lnSpc>
            </a:pPr>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11257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162800" cy="1143000"/>
          </a:xfrm>
        </p:spPr>
        <p:txBody>
          <a:bodyPr/>
          <a:lstStyle/>
          <a:p>
            <a:r>
              <a:rPr lang="en-GB" dirty="0" smtClean="0"/>
              <a:t>Traits of Agile Methodologies</a:t>
            </a:r>
            <a:endParaRPr lang="en-GB" dirty="0"/>
          </a:p>
        </p:txBody>
      </p:sp>
      <p:sp>
        <p:nvSpPr>
          <p:cNvPr id="3" name="Content Placeholder 2"/>
          <p:cNvSpPr>
            <a:spLocks noGrp="1"/>
          </p:cNvSpPr>
          <p:nvPr>
            <p:ph idx="1"/>
          </p:nvPr>
        </p:nvSpPr>
        <p:spPr>
          <a:xfrm>
            <a:off x="838200" y="1554798"/>
            <a:ext cx="8153400" cy="5379402"/>
          </a:xfrm>
        </p:spPr>
        <p:txBody>
          <a:bodyPr>
            <a:noAutofit/>
          </a:bodyPr>
          <a:lstStyle/>
          <a:p>
            <a:pPr algn="just">
              <a:lnSpc>
                <a:spcPct val="150000"/>
              </a:lnSpc>
            </a:pPr>
            <a:r>
              <a:rPr lang="en-GB" sz="1800" dirty="0"/>
              <a:t>An iterative and incremental (evolutionary) approach</a:t>
            </a:r>
            <a:r>
              <a:rPr lang="en-GB" sz="1800" b="0" dirty="0"/>
              <a:t> to software development which can accommodate the changing needs of its stakeholders, even late in the development cycle.</a:t>
            </a:r>
          </a:p>
          <a:p>
            <a:pPr algn="just">
              <a:lnSpc>
                <a:spcPct val="150000"/>
              </a:lnSpc>
            </a:pPr>
            <a:endParaRPr lang="en-GB" sz="1800" b="0" dirty="0" smtClean="0"/>
          </a:p>
          <a:p>
            <a:pPr algn="just">
              <a:lnSpc>
                <a:spcPct val="150000"/>
              </a:lnSpc>
            </a:pPr>
            <a:r>
              <a:rPr lang="en-GB" sz="1800" dirty="0" smtClean="0"/>
              <a:t>Least </a:t>
            </a:r>
            <a:r>
              <a:rPr lang="en-GB" sz="1800" dirty="0"/>
              <a:t>Design Up Front</a:t>
            </a:r>
            <a:r>
              <a:rPr lang="en-GB" sz="1800" b="0" dirty="0"/>
              <a:t>; the initial planning cycle is formal but on-going planning is carried out “as needed” </a:t>
            </a:r>
            <a:r>
              <a:rPr lang="en-GB" sz="1800" b="0" dirty="0" smtClean="0"/>
              <a:t>to cater for changes that will </a:t>
            </a:r>
            <a:r>
              <a:rPr lang="en-GB" sz="1800" b="0" dirty="0"/>
              <a:t>be </a:t>
            </a:r>
            <a:r>
              <a:rPr lang="en-GB" sz="1800" b="0" dirty="0" smtClean="0"/>
              <a:t>required.  A </a:t>
            </a:r>
            <a:r>
              <a:rPr lang="en-GB" sz="1800" b="0" dirty="0"/>
              <a:t>lot of planning and scheduling </a:t>
            </a:r>
            <a:r>
              <a:rPr lang="en-GB" sz="1800" b="0" dirty="0" smtClean="0"/>
              <a:t>early on might </a:t>
            </a:r>
            <a:r>
              <a:rPr lang="en-GB" sz="1800" b="0" dirty="0"/>
              <a:t>be carried </a:t>
            </a:r>
            <a:r>
              <a:rPr lang="en-GB" sz="1800" b="0" dirty="0" smtClean="0"/>
              <a:t>out for nothing!</a:t>
            </a:r>
            <a:endParaRPr lang="en-GB" sz="1800" b="0" dirty="0"/>
          </a:p>
          <a:p>
            <a:pPr algn="just">
              <a:lnSpc>
                <a:spcPct val="150000"/>
              </a:lnSpc>
            </a:pPr>
            <a:endParaRPr lang="en-GB" sz="1800" b="0" dirty="0" smtClean="0"/>
          </a:p>
          <a:p>
            <a:pPr algn="just">
              <a:lnSpc>
                <a:spcPct val="150000"/>
              </a:lnSpc>
            </a:pPr>
            <a:r>
              <a:rPr lang="en-GB" sz="1800" dirty="0" smtClean="0"/>
              <a:t>Self-Organizing</a:t>
            </a:r>
            <a:r>
              <a:rPr lang="en-GB" sz="1800" b="0" dirty="0" smtClean="0"/>
              <a:t> </a:t>
            </a:r>
            <a:r>
              <a:rPr lang="en-GB" sz="1800" dirty="0"/>
              <a:t>teams</a:t>
            </a:r>
            <a:r>
              <a:rPr lang="en-GB" sz="1800" b="0" dirty="0"/>
              <a:t> which work in a highly collaborative </a:t>
            </a:r>
            <a:r>
              <a:rPr lang="en-GB" sz="1800" b="0" dirty="0" smtClean="0"/>
              <a:t>manner; with loosely </a:t>
            </a:r>
            <a:r>
              <a:rPr lang="en-GB" sz="1800" b="0" dirty="0"/>
              <a:t>defined and </a:t>
            </a:r>
            <a:r>
              <a:rPr lang="en-GB" sz="1800" b="0" dirty="0" smtClean="0"/>
              <a:t>overlapping roles and responsibilities to encourage everyone </a:t>
            </a:r>
            <a:r>
              <a:rPr lang="en-GB" sz="1800" b="0" dirty="0"/>
              <a:t>to contribute at all stages of the life </a:t>
            </a:r>
            <a:r>
              <a:rPr lang="en-GB" sz="1800" b="0" dirty="0" smtClean="0"/>
              <a:t>cycle.       </a:t>
            </a:r>
            <a:endParaRPr lang="en-GB" sz="18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893840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162800" cy="1143000"/>
          </a:xfrm>
        </p:spPr>
        <p:txBody>
          <a:bodyPr/>
          <a:lstStyle/>
          <a:p>
            <a:r>
              <a:rPr lang="en-GB" dirty="0" smtClean="0"/>
              <a:t>Traits of Agile Methodologies</a:t>
            </a:r>
            <a:endParaRPr lang="en-GB" dirty="0"/>
          </a:p>
        </p:txBody>
      </p:sp>
      <p:sp>
        <p:nvSpPr>
          <p:cNvPr id="3" name="Content Placeholder 2"/>
          <p:cNvSpPr>
            <a:spLocks noGrp="1"/>
          </p:cNvSpPr>
          <p:nvPr>
            <p:ph idx="1"/>
          </p:nvPr>
        </p:nvSpPr>
        <p:spPr>
          <a:xfrm>
            <a:off x="838200" y="1554798"/>
            <a:ext cx="8077200" cy="5379402"/>
          </a:xfrm>
        </p:spPr>
        <p:txBody>
          <a:bodyPr>
            <a:noAutofit/>
          </a:bodyPr>
          <a:lstStyle/>
          <a:p>
            <a:pPr algn="just">
              <a:lnSpc>
                <a:spcPct val="150000"/>
              </a:lnSpc>
            </a:pPr>
            <a:r>
              <a:rPr lang="en-GB" sz="1800" dirty="0" smtClean="0"/>
              <a:t>Less </a:t>
            </a:r>
            <a:r>
              <a:rPr lang="en-GB" sz="1800" dirty="0"/>
              <a:t>formalities and bureaucracy in processes</a:t>
            </a:r>
            <a:r>
              <a:rPr lang="en-GB" sz="1800" b="0" dirty="0"/>
              <a:t>, </a:t>
            </a:r>
            <a:r>
              <a:rPr lang="en-GB" sz="1800" dirty="0"/>
              <a:t>roles and communication </a:t>
            </a:r>
            <a:r>
              <a:rPr lang="en-GB" sz="1800" b="0" dirty="0" smtClean="0"/>
              <a:t>- the </a:t>
            </a:r>
            <a:r>
              <a:rPr lang="en-GB" sz="1800" b="0" dirty="0"/>
              <a:t>idea is to have </a:t>
            </a:r>
            <a:r>
              <a:rPr lang="en-GB" sz="1800" b="0" dirty="0" smtClean="0"/>
              <a:t>"</a:t>
            </a:r>
            <a:r>
              <a:rPr lang="en-GB" sz="1800" b="0" dirty="0"/>
              <a:t>just enough" ceremony to produces high quality software in a cost effective and timely manner</a:t>
            </a:r>
            <a:r>
              <a:rPr lang="en-GB" sz="1800" b="0" dirty="0" smtClean="0"/>
              <a:t>.</a:t>
            </a:r>
            <a:endParaRPr lang="en-GB" sz="1800" b="0" dirty="0"/>
          </a:p>
          <a:p>
            <a:pPr algn="just">
              <a:lnSpc>
                <a:spcPct val="150000"/>
              </a:lnSpc>
            </a:pPr>
            <a:endParaRPr lang="en-GB" sz="1800" b="0" dirty="0" smtClean="0"/>
          </a:p>
          <a:p>
            <a:pPr algn="just">
              <a:lnSpc>
                <a:spcPct val="150000"/>
              </a:lnSpc>
            </a:pPr>
            <a:r>
              <a:rPr lang="en-GB" sz="1800" dirty="0" smtClean="0"/>
              <a:t>Continuous </a:t>
            </a:r>
            <a:r>
              <a:rPr lang="en-GB" sz="1800" dirty="0"/>
              <a:t>customer feedback and involvement </a:t>
            </a:r>
            <a:r>
              <a:rPr lang="en-GB" sz="1800" b="0" dirty="0"/>
              <a:t>which requires complete collaboration from all stakeholders</a:t>
            </a:r>
            <a:r>
              <a:rPr lang="en-GB" sz="1800" b="0" dirty="0" smtClean="0"/>
              <a:t>. </a:t>
            </a:r>
            <a:r>
              <a:rPr lang="en-GB" sz="1800" b="0" dirty="0"/>
              <a:t>Communication is constant yet </a:t>
            </a:r>
            <a:r>
              <a:rPr lang="en-GB" sz="1800" b="0" dirty="0" smtClean="0"/>
              <a:t>informal.</a:t>
            </a:r>
          </a:p>
          <a:p>
            <a:pPr algn="just">
              <a:lnSpc>
                <a:spcPct val="150000"/>
              </a:lnSpc>
            </a:pPr>
            <a:endParaRPr lang="en-GB" sz="1800" b="0" dirty="0" smtClean="0"/>
          </a:p>
          <a:p>
            <a:pPr algn="just">
              <a:lnSpc>
                <a:spcPct val="150000"/>
              </a:lnSpc>
            </a:pPr>
            <a:r>
              <a:rPr lang="en-GB" sz="1800" dirty="0"/>
              <a:t>P</a:t>
            </a:r>
            <a:r>
              <a:rPr lang="en-GB" sz="1800" dirty="0" smtClean="0"/>
              <a:t>roject </a:t>
            </a:r>
            <a:r>
              <a:rPr lang="en-GB" sz="1800" dirty="0"/>
              <a:t>deliverables </a:t>
            </a:r>
            <a:r>
              <a:rPr lang="en-GB" sz="1800" dirty="0" smtClean="0"/>
              <a:t>which focus more </a:t>
            </a:r>
            <a:r>
              <a:rPr lang="en-GB" sz="1800" dirty="0"/>
              <a:t>on prototypes and frequent releases </a:t>
            </a:r>
            <a:r>
              <a:rPr lang="en-GB" sz="1800" b="0" dirty="0"/>
              <a:t>of the system rather than documents and plan-driven approach where the final product is only seen towards the end of the life </a:t>
            </a:r>
            <a:r>
              <a:rPr lang="en-GB" sz="1800" b="0" dirty="0" smtClean="0"/>
              <a:t>cycle. </a:t>
            </a:r>
            <a:endParaRPr lang="en-GB" sz="1800" b="0" dirty="0"/>
          </a:p>
          <a:p>
            <a:pPr algn="just">
              <a:lnSpc>
                <a:spcPct val="150000"/>
              </a:lnSpc>
            </a:pPr>
            <a:endParaRPr lang="en-GB" sz="1800" b="0" dirty="0"/>
          </a:p>
          <a:p>
            <a:pPr algn="just">
              <a:lnSpc>
                <a:spcPct val="150000"/>
              </a:lnSpc>
            </a:pPr>
            <a:endParaRPr lang="en-GB" sz="18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260436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239000" cy="1143000"/>
          </a:xfrm>
        </p:spPr>
        <p:txBody>
          <a:bodyPr/>
          <a:lstStyle/>
          <a:p>
            <a:r>
              <a:rPr lang="en-GB" dirty="0"/>
              <a:t>Traits of Agile Methodologies</a:t>
            </a:r>
          </a:p>
        </p:txBody>
      </p:sp>
      <p:sp>
        <p:nvSpPr>
          <p:cNvPr id="3" name="Content Placeholder 2"/>
          <p:cNvSpPr>
            <a:spLocks noGrp="1"/>
          </p:cNvSpPr>
          <p:nvPr>
            <p:ph idx="1"/>
          </p:nvPr>
        </p:nvSpPr>
        <p:spPr>
          <a:xfrm>
            <a:off x="838200" y="1600200"/>
            <a:ext cx="8229600" cy="4800600"/>
          </a:xfrm>
        </p:spPr>
        <p:txBody>
          <a:bodyPr/>
          <a:lstStyle/>
          <a:p>
            <a:pPr marL="114300" indent="0" algn="ctr">
              <a:lnSpc>
                <a:spcPct val="150000"/>
              </a:lnSpc>
              <a:buNone/>
            </a:pPr>
            <a:r>
              <a:rPr lang="en-GB" b="0" dirty="0" smtClean="0"/>
              <a:t>All the above traits of Agile Methodologies can be said to focus on two main characteristics of Agile Development :</a:t>
            </a:r>
          </a:p>
          <a:p>
            <a:pPr marL="114300" indent="0" algn="ctr">
              <a:lnSpc>
                <a:spcPct val="150000"/>
              </a:lnSpc>
              <a:buNone/>
            </a:pPr>
            <a:endParaRPr lang="en-GB" dirty="0"/>
          </a:p>
          <a:p>
            <a:pPr marL="114300" indent="0" algn="ctr">
              <a:lnSpc>
                <a:spcPct val="150000"/>
              </a:lnSpc>
              <a:buNone/>
            </a:pPr>
            <a:r>
              <a:rPr lang="en-GB" dirty="0" smtClean="0"/>
              <a:t>Code Refactoring</a:t>
            </a:r>
          </a:p>
          <a:p>
            <a:pPr marL="114300" indent="0" algn="ctr">
              <a:lnSpc>
                <a:spcPct val="150000"/>
              </a:lnSpc>
              <a:buNone/>
            </a:pPr>
            <a:endParaRPr lang="en-GB" dirty="0"/>
          </a:p>
          <a:p>
            <a:pPr marL="114300" indent="0" algn="ctr">
              <a:lnSpc>
                <a:spcPct val="150000"/>
              </a:lnSpc>
              <a:buNone/>
            </a:pPr>
            <a:r>
              <a:rPr lang="en-GB" dirty="0" smtClean="0"/>
              <a:t>Customer Involvement</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62701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p:txBody>
          <a:bodyPr/>
          <a:lstStyle/>
          <a:p>
            <a:pPr marL="114300" indent="0">
              <a:buNone/>
            </a:pPr>
            <a:r>
              <a:rPr lang="en-GB" sz="2400" dirty="0" smtClean="0"/>
              <a:t>What is Code Refactoring?</a:t>
            </a:r>
          </a:p>
          <a:p>
            <a:pPr marL="114300" indent="0">
              <a:buNone/>
            </a:pPr>
            <a:endParaRPr lang="en-GB" dirty="0" smtClean="0"/>
          </a:p>
          <a:p>
            <a:pPr marL="114300" indent="0" algn="ctr">
              <a:buNone/>
            </a:pPr>
            <a:r>
              <a:rPr lang="en-US" i="1" dirty="0"/>
              <a:t>T</a:t>
            </a:r>
            <a:r>
              <a:rPr lang="en-US" i="1" dirty="0" smtClean="0"/>
              <a:t>he </a:t>
            </a:r>
            <a:r>
              <a:rPr lang="en-US" i="1" dirty="0"/>
              <a:t>process of </a:t>
            </a:r>
            <a:r>
              <a:rPr lang="en-US" i="1" u="sng" dirty="0"/>
              <a:t>clarifying and simplifying</a:t>
            </a:r>
            <a:r>
              <a:rPr lang="en-US" i="1" dirty="0"/>
              <a:t> the design of existing code, without changing its behavior. </a:t>
            </a:r>
            <a:endParaRPr lang="en-US" dirty="0"/>
          </a:p>
          <a:p>
            <a:pPr marL="114300" indent="0">
              <a:buNone/>
            </a:pPr>
            <a:endParaRPr lang="en-US" b="0" dirty="0" smtClean="0"/>
          </a:p>
          <a:p>
            <a:pPr marL="114300" indent="0">
              <a:lnSpc>
                <a:spcPct val="150000"/>
              </a:lnSpc>
              <a:buNone/>
            </a:pPr>
            <a:r>
              <a:rPr lang="en-US" sz="2000" b="0" dirty="0"/>
              <a:t>Agile teams </a:t>
            </a:r>
            <a:r>
              <a:rPr lang="en-US" sz="2000" b="0" dirty="0" smtClean="0"/>
              <a:t>maintain </a:t>
            </a:r>
            <a:r>
              <a:rPr lang="en-US" sz="2000" b="0" dirty="0"/>
              <a:t>and </a:t>
            </a:r>
            <a:r>
              <a:rPr lang="en-US" sz="2000" b="0" dirty="0" smtClean="0"/>
              <a:t>extend </a:t>
            </a:r>
            <a:r>
              <a:rPr lang="en-US" sz="2000" b="0" dirty="0"/>
              <a:t>their code a lot from iteration to </a:t>
            </a:r>
            <a:r>
              <a:rPr lang="en-US" sz="2000" b="0" dirty="0" smtClean="0"/>
              <a:t>iteration. With each new iteration, new functions are added t the software, changes to existing features are made and unexpected client requests may also have to be catered for!</a:t>
            </a:r>
          </a:p>
          <a:p>
            <a:pPr marL="114300" indent="0">
              <a:buNone/>
            </a:pPr>
            <a:endParaRPr lang="en-US" b="0" dirty="0" smtClean="0"/>
          </a:p>
          <a:p>
            <a:pPr marL="114300" indent="0" algn="ctr">
              <a:buNone/>
            </a:pPr>
            <a:r>
              <a:rPr lang="en-US" i="1" dirty="0"/>
              <a:t>W</a:t>
            </a:r>
            <a:r>
              <a:rPr lang="en-US" i="1" dirty="0" smtClean="0"/>
              <a:t>ithout </a:t>
            </a:r>
            <a:r>
              <a:rPr lang="en-US" i="1" dirty="0"/>
              <a:t>continuous refactoring, this is hard to do. </a:t>
            </a:r>
            <a:endParaRPr lang="en-GB"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31232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Lesson Objectives</a:t>
            </a:r>
            <a:endParaRPr lang="en-GB" dirty="0"/>
          </a:p>
        </p:txBody>
      </p:sp>
      <p:sp>
        <p:nvSpPr>
          <p:cNvPr id="3" name="Content Placeholder 2"/>
          <p:cNvSpPr>
            <a:spLocks noGrp="1"/>
          </p:cNvSpPr>
          <p:nvPr>
            <p:ph idx="1"/>
          </p:nvPr>
        </p:nvSpPr>
        <p:spPr/>
        <p:txBody>
          <a:bodyPr>
            <a:normAutofit/>
          </a:bodyPr>
          <a:lstStyle/>
          <a:p>
            <a:r>
              <a:rPr lang="en-US" sz="1600" dirty="0"/>
              <a:t>Understanding </a:t>
            </a:r>
            <a:r>
              <a:rPr lang="en-US" sz="1600" dirty="0" smtClean="0"/>
              <a:t>Agile Development and the </a:t>
            </a:r>
            <a:r>
              <a:rPr lang="en-US" sz="1600" dirty="0"/>
              <a:t>philosophy behind Agile Methodology.</a:t>
            </a:r>
          </a:p>
          <a:p>
            <a:endParaRPr lang="en-US" sz="1600" dirty="0"/>
          </a:p>
          <a:p>
            <a:r>
              <a:rPr lang="en-US" sz="1600" dirty="0"/>
              <a:t>Familiarizing with the contents of the Agile Manifesto which include</a:t>
            </a:r>
          </a:p>
          <a:p>
            <a:endParaRPr lang="en-US" sz="1300" dirty="0"/>
          </a:p>
          <a:p>
            <a:pPr lvl="1"/>
            <a:r>
              <a:rPr lang="en-US" sz="1400" dirty="0"/>
              <a:t>Values of Agile Methodologies</a:t>
            </a:r>
          </a:p>
          <a:p>
            <a:pPr lvl="1"/>
            <a:endParaRPr lang="en-US" sz="1400" dirty="0"/>
          </a:p>
          <a:p>
            <a:pPr lvl="1"/>
            <a:r>
              <a:rPr lang="en-US" sz="1400" dirty="0"/>
              <a:t>Principles of Agile </a:t>
            </a:r>
            <a:r>
              <a:rPr lang="en-US" sz="1400" dirty="0" smtClean="0"/>
              <a:t>Development</a:t>
            </a:r>
          </a:p>
          <a:p>
            <a:pPr lvl="1"/>
            <a:endParaRPr lang="en-US" sz="1300" dirty="0"/>
          </a:p>
          <a:p>
            <a:r>
              <a:rPr lang="en-US" sz="1600" dirty="0"/>
              <a:t>Familiarizing with </a:t>
            </a:r>
            <a:r>
              <a:rPr lang="en-US" sz="1600" dirty="0" smtClean="0"/>
              <a:t>important traits of Agile Development </a:t>
            </a:r>
            <a:r>
              <a:rPr lang="en-US" sz="1600" dirty="0"/>
              <a:t>which </a:t>
            </a:r>
            <a:r>
              <a:rPr lang="en-US" sz="1600" dirty="0" smtClean="0"/>
              <a:t>include</a:t>
            </a:r>
          </a:p>
          <a:p>
            <a:endParaRPr lang="en-US" sz="1300" dirty="0" smtClean="0"/>
          </a:p>
          <a:p>
            <a:pPr lvl="1"/>
            <a:r>
              <a:rPr lang="en-US" sz="1400" dirty="0" smtClean="0"/>
              <a:t>Code Refactoring</a:t>
            </a:r>
          </a:p>
          <a:p>
            <a:pPr marL="411480" lvl="1" indent="0">
              <a:buNone/>
            </a:pPr>
            <a:endParaRPr lang="en-US" sz="1400" dirty="0" smtClean="0"/>
          </a:p>
          <a:p>
            <a:pPr lvl="1"/>
            <a:r>
              <a:rPr lang="en-US" sz="1400" dirty="0" smtClean="0"/>
              <a:t>Customer Involvement and CRACK Representatives</a:t>
            </a:r>
          </a:p>
          <a:p>
            <a:pPr lvl="1"/>
            <a:endParaRPr lang="en-US" sz="1300" dirty="0"/>
          </a:p>
          <a:p>
            <a:r>
              <a:rPr lang="en-US" sz="1600" dirty="0" smtClean="0"/>
              <a:t>Recognizing the Applicability of Agile Development </a:t>
            </a:r>
          </a:p>
          <a:p>
            <a:endParaRPr lang="en-US" sz="1600" dirty="0" smtClean="0"/>
          </a:p>
          <a:p>
            <a:r>
              <a:rPr lang="en-US" sz="1600" dirty="0" smtClean="0"/>
              <a:t>Recognizing </a:t>
            </a:r>
            <a:r>
              <a:rPr lang="en-US" sz="1600" dirty="0"/>
              <a:t>weak points in Agile Development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40069245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p:txBody>
          <a:bodyPr/>
          <a:lstStyle/>
          <a:p>
            <a:pPr marL="114300" indent="0">
              <a:buNone/>
            </a:pPr>
            <a:r>
              <a:rPr lang="en-GB" sz="2400" dirty="0" smtClean="0"/>
              <a:t>Why do we need Code Refactoring?</a:t>
            </a:r>
          </a:p>
          <a:p>
            <a:pPr marL="114300" indent="0">
              <a:buNone/>
            </a:pPr>
            <a:endParaRPr lang="en-GB"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221840"/>
            <a:ext cx="4686300" cy="4255160"/>
          </a:xfrm>
          <a:prstGeom prst="rect">
            <a:avLst/>
          </a:prstGeom>
        </p:spPr>
      </p:pic>
    </p:spTree>
    <p:extLst>
      <p:ext uri="{BB962C8B-B14F-4D97-AF65-F5344CB8AC3E}">
        <p14:creationId xmlns:p14="http://schemas.microsoft.com/office/powerpoint/2010/main" val="289873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a:xfrm>
            <a:off x="838200" y="1600200"/>
            <a:ext cx="8305800" cy="5181600"/>
          </a:xfrm>
        </p:spPr>
        <p:txBody>
          <a:bodyPr>
            <a:noAutofit/>
          </a:bodyPr>
          <a:lstStyle/>
          <a:p>
            <a:pPr marL="114300" indent="0">
              <a:buNone/>
            </a:pPr>
            <a:r>
              <a:rPr lang="en-GB" sz="2000" dirty="0" smtClean="0"/>
              <a:t>Why do we need Code Refactoring?</a:t>
            </a:r>
          </a:p>
          <a:p>
            <a:pPr marL="114300" indent="0">
              <a:buNone/>
            </a:pPr>
            <a:endParaRPr lang="en-GB" sz="2000" dirty="0"/>
          </a:p>
          <a:p>
            <a:pPr marL="114300" indent="0" algn="ctr">
              <a:lnSpc>
                <a:spcPct val="170000"/>
              </a:lnSpc>
              <a:buNone/>
            </a:pPr>
            <a:r>
              <a:rPr lang="en-GB" sz="2000" i="1" dirty="0" smtClean="0"/>
              <a:t>Unless we continuously try to improve and simplify our design to accommodate changes with every iteration, our code will ROT! </a:t>
            </a:r>
          </a:p>
          <a:p>
            <a:pPr marL="114300" indent="0">
              <a:lnSpc>
                <a:spcPct val="170000"/>
              </a:lnSpc>
              <a:buNone/>
            </a:pPr>
            <a:endParaRPr lang="en-GB" sz="2000" dirty="0"/>
          </a:p>
          <a:p>
            <a:pPr marL="114300" indent="0">
              <a:lnSpc>
                <a:spcPct val="170000"/>
              </a:lnSpc>
              <a:buNone/>
            </a:pPr>
            <a:r>
              <a:rPr lang="en-GB" sz="2000" b="0" dirty="0" smtClean="0"/>
              <a:t>Code rot creates </a:t>
            </a:r>
            <a:r>
              <a:rPr lang="en-US" sz="2000" b="0" dirty="0"/>
              <a:t>unhealthy dependencies between classes or packages, bad allocation of class responsibilities, way too many responsibilities per method or class, duplicate code, and many other varieties of confusion and </a:t>
            </a:r>
            <a:r>
              <a:rPr lang="en-US" sz="2000" b="0" dirty="0" smtClean="0"/>
              <a:t>clutter.</a:t>
            </a:r>
          </a:p>
          <a:p>
            <a:pPr marL="114300" indent="0" algn="ctr">
              <a:lnSpc>
                <a:spcPct val="170000"/>
              </a:lnSpc>
              <a:buNone/>
            </a:pPr>
            <a:r>
              <a:rPr lang="en-US" sz="2000" dirty="0" smtClean="0"/>
              <a:t>Why?</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06384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a:xfrm>
            <a:off x="838200" y="1600200"/>
            <a:ext cx="8305800" cy="5181600"/>
          </a:xfrm>
        </p:spPr>
        <p:txBody>
          <a:bodyPr>
            <a:noAutofit/>
          </a:bodyPr>
          <a:lstStyle/>
          <a:p>
            <a:pPr marL="114300" indent="0">
              <a:buNone/>
            </a:pPr>
            <a:r>
              <a:rPr lang="en-GB" sz="2000" dirty="0" smtClean="0"/>
              <a:t>Why do we need Code Refactoring?</a:t>
            </a:r>
          </a:p>
          <a:p>
            <a:pPr marL="114300" indent="0">
              <a:buNone/>
            </a:pPr>
            <a:endParaRPr lang="en-GB" sz="2000" dirty="0"/>
          </a:p>
          <a:p>
            <a:pPr marL="114300" indent="0" algn="ctr">
              <a:lnSpc>
                <a:spcPct val="170000"/>
              </a:lnSpc>
              <a:buNone/>
            </a:pPr>
            <a:r>
              <a:rPr lang="en-US" sz="2000" b="0" dirty="0" smtClean="0"/>
              <a:t>Just adding a new class or function to a piece of code without first making sure that the proper design exists to support this change is like adding wings to a car to make an aero plane!</a:t>
            </a:r>
          </a:p>
          <a:p>
            <a:pPr marL="114300" indent="0">
              <a:lnSpc>
                <a:spcPct val="170000"/>
              </a:lnSpc>
              <a:buNone/>
            </a:pPr>
            <a:endParaRPr lang="en-US" sz="2000" b="0" dirty="0"/>
          </a:p>
          <a:p>
            <a:pPr marL="114300" indent="0" algn="ctr">
              <a:lnSpc>
                <a:spcPct val="170000"/>
              </a:lnSpc>
              <a:buNone/>
            </a:pPr>
            <a:r>
              <a:rPr lang="en-US" sz="2000" dirty="0" smtClean="0"/>
              <a:t>It is just not built to fly! </a:t>
            </a:r>
            <a:endParaRPr lang="en-GB" sz="2000" dirty="0" smtClean="0"/>
          </a:p>
          <a:p>
            <a:pPr marL="114300" indent="0">
              <a:buNone/>
            </a:pPr>
            <a:endParaRPr lang="en-GB" sz="2000" b="0" dirty="0"/>
          </a:p>
          <a:p>
            <a:pPr marL="114300" indent="0">
              <a:buNone/>
            </a:pPr>
            <a:endParaRPr lang="en-GB"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5025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a:xfrm>
            <a:off x="838200" y="1447800"/>
            <a:ext cx="8305800" cy="5410200"/>
          </a:xfrm>
        </p:spPr>
        <p:txBody>
          <a:bodyPr>
            <a:normAutofit fontScale="70000" lnSpcReduction="20000"/>
          </a:bodyPr>
          <a:lstStyle/>
          <a:p>
            <a:pPr marL="114300" indent="0">
              <a:lnSpc>
                <a:spcPct val="150000"/>
              </a:lnSpc>
              <a:buNone/>
            </a:pPr>
            <a:r>
              <a:rPr lang="en-GB" sz="3100" dirty="0" smtClean="0"/>
              <a:t>Why do we need Code Refactoring?</a:t>
            </a:r>
          </a:p>
          <a:p>
            <a:pPr marL="114300" indent="0">
              <a:lnSpc>
                <a:spcPct val="150000"/>
              </a:lnSpc>
              <a:buNone/>
            </a:pPr>
            <a:endParaRPr lang="en-GB" sz="1600" b="0" dirty="0" smtClean="0"/>
          </a:p>
          <a:p>
            <a:pPr marL="114300" indent="0">
              <a:lnSpc>
                <a:spcPct val="150000"/>
              </a:lnSpc>
              <a:buNone/>
            </a:pPr>
            <a:r>
              <a:rPr lang="en-GB" sz="2900" b="0" dirty="0" smtClean="0"/>
              <a:t>We should alter the design to fit the necessary changes and not try to find a quick fix to include all the features in the next iteration.</a:t>
            </a:r>
          </a:p>
          <a:p>
            <a:pPr marL="114300" indent="0">
              <a:lnSpc>
                <a:spcPct val="150000"/>
              </a:lnSpc>
              <a:buNone/>
            </a:pPr>
            <a:endParaRPr lang="en-GB" sz="2900" b="0" dirty="0" smtClean="0"/>
          </a:p>
          <a:p>
            <a:pPr marL="114300" indent="0" algn="ctr">
              <a:lnSpc>
                <a:spcPct val="150000"/>
              </a:lnSpc>
              <a:buNone/>
            </a:pPr>
            <a:r>
              <a:rPr lang="en-GB" sz="2900" b="0" dirty="0" smtClean="0"/>
              <a:t>This is because :</a:t>
            </a:r>
          </a:p>
          <a:p>
            <a:pPr marL="114300" indent="0" algn="ctr">
              <a:lnSpc>
                <a:spcPct val="150000"/>
              </a:lnSpc>
              <a:buNone/>
            </a:pPr>
            <a:r>
              <a:rPr lang="en-US" sz="2900" dirty="0"/>
              <a:t>A quick fix is the road to a quick disaster</a:t>
            </a:r>
            <a:r>
              <a:rPr lang="en-US" sz="2900" dirty="0" smtClean="0"/>
              <a:t>.</a:t>
            </a:r>
          </a:p>
          <a:p>
            <a:pPr marL="114300" indent="0" algn="ctr">
              <a:lnSpc>
                <a:spcPct val="150000"/>
              </a:lnSpc>
              <a:buNone/>
            </a:pPr>
            <a:r>
              <a:rPr lang="en-US" sz="2900" b="0" dirty="0" smtClean="0"/>
              <a:t>BUT</a:t>
            </a:r>
          </a:p>
          <a:p>
            <a:pPr marL="114300" indent="0" algn="ctr">
              <a:lnSpc>
                <a:spcPct val="150000"/>
              </a:lnSpc>
              <a:buNone/>
            </a:pPr>
            <a:r>
              <a:rPr lang="en-US" sz="2900" dirty="0"/>
              <a:t>Fixing inside fixes outside</a:t>
            </a:r>
            <a:r>
              <a:rPr lang="en-US" sz="2900" dirty="0" smtClean="0"/>
              <a:t>.</a:t>
            </a:r>
          </a:p>
          <a:p>
            <a:pPr marL="114300" indent="0" algn="ctr">
              <a:lnSpc>
                <a:spcPct val="150000"/>
              </a:lnSpc>
              <a:buNone/>
            </a:pPr>
            <a:endParaRPr lang="en-US" sz="2900" dirty="0"/>
          </a:p>
          <a:p>
            <a:pPr marL="114300" indent="0" algn="ctr">
              <a:lnSpc>
                <a:spcPct val="150000"/>
              </a:lnSpc>
              <a:buNone/>
            </a:pPr>
            <a:r>
              <a:rPr lang="en-US" sz="2900" b="0" dirty="0"/>
              <a:t>In an </a:t>
            </a:r>
            <a:r>
              <a:rPr lang="en-US" sz="2900" b="0" dirty="0" smtClean="0"/>
              <a:t>Agile </a:t>
            </a:r>
            <a:r>
              <a:rPr lang="en-US" sz="2900" b="0" dirty="0"/>
              <a:t>context, </a:t>
            </a:r>
            <a:r>
              <a:rPr lang="en-US" sz="2900" b="0" dirty="0" smtClean="0"/>
              <a:t>this makes the </a:t>
            </a:r>
            <a:r>
              <a:rPr lang="en-US" sz="2900" b="0" dirty="0"/>
              <a:t>difference between meeting or not meeting an iteration deadline.</a:t>
            </a:r>
            <a:endParaRPr lang="en-GB" sz="2900" i="1" dirty="0" smtClean="0"/>
          </a:p>
          <a:p>
            <a:pPr marL="114300" indent="0">
              <a:buNone/>
            </a:pPr>
            <a:endParaRPr lang="en-GB"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45852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p:txBody>
          <a:bodyPr>
            <a:normAutofit/>
          </a:bodyPr>
          <a:lstStyle/>
          <a:p>
            <a:pPr marL="114300" indent="0">
              <a:buNone/>
            </a:pPr>
            <a:r>
              <a:rPr lang="en-GB" sz="2400" dirty="0" smtClean="0"/>
              <a:t>So Code Refactoring = Good Design = Quality Code, Right?</a:t>
            </a:r>
          </a:p>
          <a:p>
            <a:pPr marL="114300" indent="0">
              <a:buNone/>
            </a:pPr>
            <a:endParaRPr lang="en-GB" sz="1200" dirty="0"/>
          </a:p>
          <a:p>
            <a:pPr marL="114300" indent="0">
              <a:buNone/>
            </a:pPr>
            <a:r>
              <a:rPr lang="en-GB" sz="2400" dirty="0" smtClean="0"/>
              <a:t>Not Exactly…..</a:t>
            </a:r>
          </a:p>
          <a:p>
            <a:pPr marL="114300" indent="0">
              <a:buNone/>
            </a:pPr>
            <a:endParaRPr lang="en-GB" sz="2400" dirty="0"/>
          </a:p>
          <a:p>
            <a:pPr marL="114300" indent="0">
              <a:buNone/>
            </a:pPr>
            <a:endParaRPr lang="en-GB" sz="2400" dirty="0" smtClean="0"/>
          </a:p>
          <a:p>
            <a:pPr marL="114300" indent="0">
              <a:buNone/>
            </a:pPr>
            <a:endParaRPr lang="en-GB" sz="2000" dirty="0"/>
          </a:p>
          <a:p>
            <a:pPr marL="114300" indent="0">
              <a:buNone/>
            </a:pPr>
            <a:endParaRPr lang="en-GB"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92" t="4460" b="21121"/>
          <a:stretch/>
        </p:blipFill>
        <p:spPr bwMode="auto">
          <a:xfrm>
            <a:off x="1434904" y="3038622"/>
            <a:ext cx="633749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434904" y="3038622"/>
            <a:ext cx="622496" cy="542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547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Importance of Code Refactoring</a:t>
            </a:r>
            <a:endParaRPr lang="en-GB" dirty="0"/>
          </a:p>
        </p:txBody>
      </p:sp>
      <p:sp>
        <p:nvSpPr>
          <p:cNvPr id="3" name="Content Placeholder 2"/>
          <p:cNvSpPr>
            <a:spLocks noGrp="1"/>
          </p:cNvSpPr>
          <p:nvPr>
            <p:ph idx="1"/>
          </p:nvPr>
        </p:nvSpPr>
        <p:spPr/>
        <p:txBody>
          <a:bodyPr>
            <a:normAutofit/>
          </a:bodyPr>
          <a:lstStyle/>
          <a:p>
            <a:pPr marL="114300" indent="0" algn="ctr">
              <a:buNone/>
            </a:pPr>
            <a:r>
              <a:rPr lang="en-US" sz="2400" dirty="0" smtClean="0"/>
              <a:t>Code Refactoring  goes hand in hand with Unit Testing!</a:t>
            </a:r>
          </a:p>
          <a:p>
            <a:pPr marL="114300" indent="0">
              <a:buNone/>
            </a:pPr>
            <a:endParaRPr lang="en-US" sz="2000" b="0" dirty="0"/>
          </a:p>
          <a:p>
            <a:pPr marL="114300" indent="0">
              <a:lnSpc>
                <a:spcPct val="150000"/>
              </a:lnSpc>
              <a:buNone/>
            </a:pPr>
            <a:r>
              <a:rPr lang="en-US" sz="2000" b="0" dirty="0" smtClean="0"/>
              <a:t>Without running tests </a:t>
            </a:r>
            <a:r>
              <a:rPr lang="en-US" sz="2000" b="0" dirty="0"/>
              <a:t>after each little step in </a:t>
            </a:r>
            <a:r>
              <a:rPr lang="en-US" sz="2000" b="0" dirty="0" smtClean="0"/>
              <a:t>refactoring</a:t>
            </a:r>
            <a:r>
              <a:rPr lang="en-US" sz="2000" b="0" dirty="0"/>
              <a:t>, </a:t>
            </a:r>
            <a:r>
              <a:rPr lang="en-US" sz="2000" b="0" dirty="0" smtClean="0"/>
              <a:t>there is </a:t>
            </a:r>
            <a:r>
              <a:rPr lang="en-US" sz="2000" b="0" dirty="0"/>
              <a:t>the risk of introducing </a:t>
            </a:r>
            <a:r>
              <a:rPr lang="en-US" sz="2000" b="0" dirty="0" smtClean="0"/>
              <a:t>new bugs</a:t>
            </a:r>
            <a:r>
              <a:rPr lang="en-US" sz="2000" b="0" dirty="0"/>
              <a:t>. </a:t>
            </a:r>
            <a:endParaRPr lang="en-US" sz="2000" b="0" dirty="0" smtClean="0"/>
          </a:p>
          <a:p>
            <a:pPr marL="114300" indent="0">
              <a:lnSpc>
                <a:spcPct val="150000"/>
              </a:lnSpc>
              <a:buNone/>
            </a:pPr>
            <a:endParaRPr lang="en-US" sz="2000" b="0" dirty="0"/>
          </a:p>
          <a:p>
            <a:pPr marL="114300" indent="0">
              <a:lnSpc>
                <a:spcPct val="150000"/>
              </a:lnSpc>
              <a:buNone/>
            </a:pPr>
            <a:r>
              <a:rPr lang="en-US" sz="2000" b="0" dirty="0" smtClean="0"/>
              <a:t>This is why we need </a:t>
            </a:r>
            <a:r>
              <a:rPr lang="en-US" sz="2000" dirty="0" smtClean="0"/>
              <a:t>Test-Driven </a:t>
            </a:r>
            <a:r>
              <a:rPr lang="en-US" sz="2000" dirty="0"/>
              <a:t>Development (TDD</a:t>
            </a:r>
            <a:r>
              <a:rPr lang="en-US" sz="2000" dirty="0" smtClean="0"/>
              <a:t>)</a:t>
            </a:r>
            <a:r>
              <a:rPr lang="en-US" sz="2000" b="0" dirty="0" smtClean="0"/>
              <a:t>  where unit testing is repeatedly done on source code and refactoring continuously carried out until </a:t>
            </a:r>
            <a:r>
              <a:rPr lang="en-US" sz="2000" b="0" dirty="0"/>
              <a:t>each unit is functioning according to the desired </a:t>
            </a:r>
            <a:r>
              <a:rPr lang="en-US" sz="2000" b="0" dirty="0" smtClean="0"/>
              <a:t>specifications. </a:t>
            </a:r>
            <a:endParaRPr lang="en-GB"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237150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The CRACK Representatives</a:t>
            </a:r>
            <a:endParaRPr lang="en-GB" dirty="0"/>
          </a:p>
        </p:txBody>
      </p:sp>
      <p:sp>
        <p:nvSpPr>
          <p:cNvPr id="3" name="Content Placeholder 2"/>
          <p:cNvSpPr>
            <a:spLocks noGrp="1"/>
          </p:cNvSpPr>
          <p:nvPr>
            <p:ph idx="1"/>
          </p:nvPr>
        </p:nvSpPr>
        <p:spPr>
          <a:xfrm>
            <a:off x="838200" y="1600200"/>
            <a:ext cx="8305800" cy="4953000"/>
          </a:xfrm>
        </p:spPr>
        <p:txBody>
          <a:bodyPr>
            <a:normAutofit lnSpcReduction="10000"/>
          </a:bodyPr>
          <a:lstStyle/>
          <a:p>
            <a:pPr marL="114300" indent="0" algn="ctr">
              <a:buNone/>
            </a:pPr>
            <a:r>
              <a:rPr lang="en-GB" sz="2600" dirty="0" smtClean="0"/>
              <a:t>Agile Development is NOT for Everyone!</a:t>
            </a:r>
          </a:p>
          <a:p>
            <a:pPr marL="114300" indent="0">
              <a:buNone/>
            </a:pPr>
            <a:endParaRPr lang="en-GB" b="0" dirty="0" smtClean="0"/>
          </a:p>
          <a:p>
            <a:pPr marL="114300" indent="0">
              <a:lnSpc>
                <a:spcPct val="150000"/>
              </a:lnSpc>
              <a:buNone/>
            </a:pPr>
            <a:r>
              <a:rPr lang="en-GB" sz="2000" b="0" dirty="0" smtClean="0"/>
              <a:t>For Agile Development to work, you must have the right kind of people for the process i.e. you must have a small team of highly experienced and creative developers and the right sort of customers!</a:t>
            </a:r>
          </a:p>
          <a:p>
            <a:pPr marL="114300" indent="0">
              <a:lnSpc>
                <a:spcPct val="150000"/>
              </a:lnSpc>
              <a:buNone/>
            </a:pPr>
            <a:endParaRPr lang="en-GB" sz="2000" b="0" dirty="0"/>
          </a:p>
          <a:p>
            <a:pPr marL="114300" indent="0">
              <a:lnSpc>
                <a:spcPct val="150000"/>
              </a:lnSpc>
              <a:buNone/>
            </a:pPr>
            <a:r>
              <a:rPr lang="en-GB" sz="2000" b="0" dirty="0" smtClean="0"/>
              <a:t>In order to be continuously involved in the process and able to provide the right sort of feedback to create the best system possible customers must be </a:t>
            </a:r>
          </a:p>
          <a:p>
            <a:pPr marL="114300" indent="0" algn="ctr">
              <a:lnSpc>
                <a:spcPct val="150000"/>
              </a:lnSpc>
              <a:buNone/>
            </a:pPr>
            <a:r>
              <a:rPr lang="en-GB" sz="2600" dirty="0" smtClean="0"/>
              <a:t>CRACK Representatives</a:t>
            </a:r>
            <a:r>
              <a:rPr lang="en-GB" sz="2600" b="0" dirty="0" smtClean="0"/>
              <a:t>! </a:t>
            </a:r>
          </a:p>
          <a:p>
            <a:pPr marL="114300" indent="0">
              <a:buNone/>
            </a:pPr>
            <a:endParaRPr lang="en-GB" sz="2000" u="sng" dirty="0" smtClean="0"/>
          </a:p>
          <a:p>
            <a:pPr marL="114300" indent="0">
              <a:buNone/>
            </a:pPr>
            <a:r>
              <a:rPr lang="en-GB" sz="2000" u="sng" dirty="0" smtClean="0"/>
              <a:t>C</a:t>
            </a:r>
            <a:r>
              <a:rPr lang="en-GB" sz="2000" dirty="0" smtClean="0"/>
              <a:t>ollaborative</a:t>
            </a:r>
            <a:r>
              <a:rPr lang="en-GB" sz="2000" dirty="0"/>
              <a:t>, </a:t>
            </a:r>
            <a:r>
              <a:rPr lang="en-GB" sz="2000" u="sng" dirty="0"/>
              <a:t>R</a:t>
            </a:r>
            <a:r>
              <a:rPr lang="en-GB" sz="2000" dirty="0"/>
              <a:t>epresentative,  </a:t>
            </a:r>
            <a:r>
              <a:rPr lang="en-GB" sz="2000" u="sng" dirty="0"/>
              <a:t>A</a:t>
            </a:r>
            <a:r>
              <a:rPr lang="en-GB" sz="2000" dirty="0"/>
              <a:t>uthorized, </a:t>
            </a:r>
            <a:r>
              <a:rPr lang="en-GB" sz="2000" u="sng" dirty="0"/>
              <a:t>C</a:t>
            </a:r>
            <a:r>
              <a:rPr lang="en-GB" sz="2000" dirty="0"/>
              <a:t>ommitted and </a:t>
            </a:r>
            <a:r>
              <a:rPr lang="en-GB" sz="2000" u="sng" dirty="0"/>
              <a:t>K</a:t>
            </a:r>
            <a:r>
              <a:rPr lang="en-GB" sz="2000" dirty="0"/>
              <a:t>nowledgeable</a:t>
            </a:r>
          </a:p>
          <a:p>
            <a:pPr marL="114300" indent="0" algn="ctr">
              <a:lnSpc>
                <a:spcPct val="150000"/>
              </a:lnSpc>
              <a:buNone/>
            </a:pPr>
            <a:endParaRPr lang="en-GB" sz="2600" b="0" dirty="0" smtClean="0"/>
          </a:p>
          <a:p>
            <a:pPr marL="114300" indent="0">
              <a:lnSpc>
                <a:spcPct val="150000"/>
              </a:lnSpc>
              <a:buNone/>
            </a:pPr>
            <a:endParaRPr lang="en-GB" sz="2000" b="0" dirty="0"/>
          </a:p>
          <a:p>
            <a:pPr marL="114300" indent="0">
              <a:buNone/>
            </a:pPr>
            <a:endParaRPr lang="en-GB"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98063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848600" cy="1143000"/>
          </a:xfrm>
        </p:spPr>
        <p:txBody>
          <a:bodyPr/>
          <a:lstStyle/>
          <a:p>
            <a:r>
              <a:rPr lang="en-GB" dirty="0" smtClean="0"/>
              <a:t>The CRACK Representatives</a:t>
            </a:r>
            <a:endParaRPr lang="en-GB" dirty="0"/>
          </a:p>
        </p:txBody>
      </p:sp>
      <p:sp>
        <p:nvSpPr>
          <p:cNvPr id="3" name="Content Placeholder 2"/>
          <p:cNvSpPr>
            <a:spLocks noGrp="1"/>
          </p:cNvSpPr>
          <p:nvPr>
            <p:ph idx="1"/>
          </p:nvPr>
        </p:nvSpPr>
        <p:spPr>
          <a:xfrm>
            <a:off x="838200" y="990600"/>
            <a:ext cx="8305800" cy="5562600"/>
          </a:xfrm>
        </p:spPr>
        <p:txBody>
          <a:bodyPr>
            <a:normAutofit fontScale="55000" lnSpcReduction="20000"/>
          </a:bodyPr>
          <a:lstStyle/>
          <a:p>
            <a:pPr marL="114300" indent="0">
              <a:lnSpc>
                <a:spcPct val="170000"/>
              </a:lnSpc>
              <a:buNone/>
            </a:pPr>
            <a:r>
              <a:rPr lang="en-US" sz="3300" dirty="0" smtClean="0"/>
              <a:t>Collaborative</a:t>
            </a:r>
          </a:p>
          <a:p>
            <a:pPr marL="114300" indent="0">
              <a:lnSpc>
                <a:spcPct val="170000"/>
              </a:lnSpc>
              <a:buNone/>
            </a:pPr>
            <a:r>
              <a:rPr lang="en-US" sz="3300" b="0" dirty="0" smtClean="0"/>
              <a:t>Customer Representatives must be willing to engage with their </a:t>
            </a:r>
            <a:r>
              <a:rPr lang="en-US" sz="3300" b="0" dirty="0"/>
              <a:t>peers and with the development </a:t>
            </a:r>
            <a:r>
              <a:rPr lang="en-US" sz="3300" b="0" dirty="0" smtClean="0"/>
              <a:t>team to share ideas and discuss possible solutions</a:t>
            </a:r>
          </a:p>
          <a:p>
            <a:pPr marL="114300" indent="0">
              <a:lnSpc>
                <a:spcPct val="170000"/>
              </a:lnSpc>
              <a:buNone/>
            </a:pPr>
            <a:endParaRPr lang="en-US" sz="2100" b="0" dirty="0"/>
          </a:p>
          <a:p>
            <a:pPr marL="114300" indent="0">
              <a:lnSpc>
                <a:spcPct val="170000"/>
              </a:lnSpc>
              <a:buNone/>
            </a:pPr>
            <a:r>
              <a:rPr lang="en-US" sz="3300" dirty="0" smtClean="0"/>
              <a:t>Representative</a:t>
            </a:r>
          </a:p>
          <a:p>
            <a:pPr marL="114300" indent="0">
              <a:lnSpc>
                <a:spcPct val="170000"/>
              </a:lnSpc>
              <a:buNone/>
            </a:pPr>
            <a:r>
              <a:rPr lang="en-US" sz="3300" b="0" dirty="0" smtClean="0"/>
              <a:t>Customer Representatives must  know what their company really needs! They must have a good idea of the  </a:t>
            </a:r>
            <a:r>
              <a:rPr lang="en-US" sz="3300" b="0" dirty="0"/>
              <a:t>product or system requirements and can represent their constituents </a:t>
            </a:r>
            <a:r>
              <a:rPr lang="en-US" sz="3300" b="0" dirty="0" smtClean="0"/>
              <a:t>accurately</a:t>
            </a:r>
          </a:p>
          <a:p>
            <a:pPr marL="114300" indent="0">
              <a:lnSpc>
                <a:spcPct val="170000"/>
              </a:lnSpc>
              <a:buNone/>
            </a:pPr>
            <a:endParaRPr lang="en-US" sz="2100" b="0" dirty="0"/>
          </a:p>
          <a:p>
            <a:pPr marL="114300" indent="0">
              <a:lnSpc>
                <a:spcPct val="170000"/>
              </a:lnSpc>
              <a:buNone/>
            </a:pPr>
            <a:r>
              <a:rPr lang="en-US" sz="3300" dirty="0" smtClean="0"/>
              <a:t>Authorized</a:t>
            </a:r>
          </a:p>
          <a:p>
            <a:pPr marL="114300" indent="0">
              <a:lnSpc>
                <a:spcPct val="170000"/>
              </a:lnSpc>
              <a:buNone/>
            </a:pPr>
            <a:r>
              <a:rPr lang="en-US" sz="3300" b="0" dirty="0" smtClean="0"/>
              <a:t>Customer Representatives must be able to take any </a:t>
            </a:r>
            <a:r>
              <a:rPr lang="en-US" sz="3300" b="0" dirty="0"/>
              <a:t>decisions </a:t>
            </a:r>
            <a:r>
              <a:rPr lang="en-US" sz="3300" b="0" dirty="0" smtClean="0"/>
              <a:t>needed with regards to any proposed changes , otherwise this will only slow things down until formal approval is obtained from the people up top!</a:t>
            </a:r>
          </a:p>
          <a:p>
            <a:pPr marL="114300" indent="0">
              <a:buNone/>
            </a:pPr>
            <a:endParaRPr lang="en-GB" b="0" dirty="0"/>
          </a:p>
          <a:p>
            <a:pPr marL="114300" indent="0">
              <a:buNone/>
            </a:pPr>
            <a:endParaRPr lang="en-GB"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78211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p:spPr>
        <p:txBody>
          <a:bodyPr/>
          <a:lstStyle/>
          <a:p>
            <a:r>
              <a:rPr lang="en-GB" dirty="0" smtClean="0"/>
              <a:t>The CRACK Representatives</a:t>
            </a:r>
            <a:endParaRPr lang="en-GB" dirty="0"/>
          </a:p>
        </p:txBody>
      </p:sp>
      <p:sp>
        <p:nvSpPr>
          <p:cNvPr id="3" name="Content Placeholder 2"/>
          <p:cNvSpPr>
            <a:spLocks noGrp="1"/>
          </p:cNvSpPr>
          <p:nvPr>
            <p:ph idx="1"/>
          </p:nvPr>
        </p:nvSpPr>
        <p:spPr>
          <a:xfrm>
            <a:off x="838200" y="1600200"/>
            <a:ext cx="8305800" cy="4648200"/>
          </a:xfrm>
        </p:spPr>
        <p:txBody>
          <a:bodyPr>
            <a:normAutofit/>
          </a:bodyPr>
          <a:lstStyle/>
          <a:p>
            <a:pPr marL="114300" indent="0">
              <a:lnSpc>
                <a:spcPct val="170000"/>
              </a:lnSpc>
              <a:buNone/>
            </a:pPr>
            <a:r>
              <a:rPr lang="en-US" sz="1800" dirty="0" smtClean="0"/>
              <a:t>Committed</a:t>
            </a:r>
          </a:p>
          <a:p>
            <a:pPr marL="114300" indent="0">
              <a:lnSpc>
                <a:spcPct val="170000"/>
              </a:lnSpc>
              <a:buNone/>
            </a:pPr>
            <a:r>
              <a:rPr lang="en-US" sz="1800" b="0" dirty="0" smtClean="0"/>
              <a:t>Customer Representatives must take their </a:t>
            </a:r>
            <a:r>
              <a:rPr lang="en-US" sz="1800" b="0" dirty="0"/>
              <a:t>job seriously and make every effort to advance project </a:t>
            </a:r>
            <a:r>
              <a:rPr lang="en-US" sz="1800" b="0" dirty="0" smtClean="0"/>
              <a:t>success.  The success of the new system must be something that they have truly at heart and which they believe will benefit their business.</a:t>
            </a:r>
          </a:p>
          <a:p>
            <a:pPr marL="114300" indent="0">
              <a:lnSpc>
                <a:spcPct val="170000"/>
              </a:lnSpc>
              <a:buNone/>
            </a:pPr>
            <a:endParaRPr lang="en-US" sz="1800" b="0" dirty="0"/>
          </a:p>
          <a:p>
            <a:pPr marL="114300" indent="0">
              <a:lnSpc>
                <a:spcPct val="170000"/>
              </a:lnSpc>
              <a:buNone/>
            </a:pPr>
            <a:r>
              <a:rPr lang="en-US" sz="1800" dirty="0" smtClean="0"/>
              <a:t>Knowledgeable</a:t>
            </a:r>
          </a:p>
          <a:p>
            <a:pPr marL="114300" indent="0">
              <a:lnSpc>
                <a:spcPct val="170000"/>
              </a:lnSpc>
              <a:buNone/>
            </a:pPr>
            <a:r>
              <a:rPr lang="en-US" sz="1800" b="0" dirty="0" smtClean="0"/>
              <a:t>Customer Representatives must be able to understand </a:t>
            </a:r>
            <a:r>
              <a:rPr lang="en-US" sz="1800" b="0" dirty="0"/>
              <a:t>what the developers are telling them in the context of the business or market </a:t>
            </a:r>
            <a:r>
              <a:rPr lang="en-US" sz="1800" b="0" dirty="0" smtClean="0"/>
              <a:t>situation in order to be able to take the best decisions possible.</a:t>
            </a:r>
            <a:endParaRPr lang="en-US" sz="1800" b="0" dirty="0"/>
          </a:p>
          <a:p>
            <a:pPr marL="114300" indent="0">
              <a:buNone/>
            </a:pPr>
            <a:endParaRPr lang="en-GB" sz="1800" b="0" dirty="0"/>
          </a:p>
          <a:p>
            <a:pPr marL="114300" indent="0">
              <a:buNone/>
            </a:pPr>
            <a:endParaRPr lang="en-GB" sz="18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956251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Brain Storimg Session</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3800" y="1676400"/>
            <a:ext cx="1524000" cy="1590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6" name="TextBox 5"/>
          <p:cNvSpPr txBox="1"/>
          <p:nvPr/>
        </p:nvSpPr>
        <p:spPr>
          <a:xfrm>
            <a:off x="990600" y="3733800"/>
            <a:ext cx="7772400" cy="2400657"/>
          </a:xfrm>
          <a:prstGeom prst="rect">
            <a:avLst/>
          </a:prstGeom>
          <a:noFill/>
        </p:spPr>
        <p:txBody>
          <a:bodyPr wrap="square" rtlCol="0">
            <a:spAutoFit/>
          </a:bodyPr>
          <a:lstStyle/>
          <a:p>
            <a:pPr algn="ctr">
              <a:lnSpc>
                <a:spcPct val="150000"/>
              </a:lnSpc>
            </a:pPr>
            <a:r>
              <a:rPr lang="en-GB" sz="2200" b="1" dirty="0" smtClean="0">
                <a:solidFill>
                  <a:srgbClr val="CC6600"/>
                </a:solidFill>
              </a:rPr>
              <a:t>To be Agile ….</a:t>
            </a:r>
          </a:p>
          <a:p>
            <a:pPr algn="ctr">
              <a:lnSpc>
                <a:spcPct val="150000"/>
              </a:lnSpc>
            </a:pPr>
            <a:r>
              <a:rPr lang="en-GB" sz="2200" b="1" dirty="0" smtClean="0">
                <a:solidFill>
                  <a:srgbClr val="CC6600"/>
                </a:solidFill>
              </a:rPr>
              <a:t>Or Not to be Agile…..</a:t>
            </a:r>
          </a:p>
          <a:p>
            <a:pPr algn="ctr">
              <a:lnSpc>
                <a:spcPct val="150000"/>
              </a:lnSpc>
            </a:pPr>
            <a:endParaRPr lang="en-GB" sz="2200" b="1" dirty="0" smtClean="0"/>
          </a:p>
          <a:p>
            <a:pPr algn="ctr">
              <a:lnSpc>
                <a:spcPct val="150000"/>
              </a:lnSpc>
            </a:pPr>
            <a:r>
              <a:rPr lang="en-GB" sz="2200" b="1" dirty="0" smtClean="0"/>
              <a:t>That is the Question!</a:t>
            </a:r>
          </a:p>
          <a:p>
            <a:pPr algn="ctr"/>
            <a:endParaRPr lang="en-GB" dirty="0"/>
          </a:p>
        </p:txBody>
      </p:sp>
    </p:spTree>
    <p:extLst>
      <p:ext uri="{BB962C8B-B14F-4D97-AF65-F5344CB8AC3E}">
        <p14:creationId xmlns:p14="http://schemas.microsoft.com/office/powerpoint/2010/main" val="3632731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Brain Storimg Session</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3800" y="1676400"/>
            <a:ext cx="1524000" cy="1590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6" name="TextBox 5"/>
          <p:cNvSpPr txBox="1"/>
          <p:nvPr/>
        </p:nvSpPr>
        <p:spPr>
          <a:xfrm>
            <a:off x="990600" y="3733800"/>
            <a:ext cx="7772400" cy="1754326"/>
          </a:xfrm>
          <a:prstGeom prst="rect">
            <a:avLst/>
          </a:prstGeom>
          <a:noFill/>
        </p:spPr>
        <p:txBody>
          <a:bodyPr wrap="square" rtlCol="0">
            <a:spAutoFit/>
          </a:bodyPr>
          <a:lstStyle/>
          <a:p>
            <a:pPr algn="ctr"/>
            <a:r>
              <a:rPr lang="en-GB" b="1" dirty="0" smtClean="0"/>
              <a:t>Write down the first thing that comes to mind when you hear the word </a:t>
            </a:r>
          </a:p>
          <a:p>
            <a:pPr algn="ctr"/>
            <a:endParaRPr lang="en-GB" dirty="0"/>
          </a:p>
          <a:p>
            <a:pPr algn="ctr"/>
            <a:r>
              <a:rPr lang="en-GB" sz="7200" b="1" dirty="0" smtClean="0">
                <a:solidFill>
                  <a:srgbClr val="CC6600"/>
                </a:solidFill>
              </a:rPr>
              <a:t>Agile</a:t>
            </a:r>
            <a:endParaRPr lang="en-GB" sz="7200" b="1" dirty="0">
              <a:solidFill>
                <a:srgbClr val="CC6600"/>
              </a:solidFill>
            </a:endParaRPr>
          </a:p>
        </p:txBody>
      </p:sp>
    </p:spTree>
    <p:extLst>
      <p:ext uri="{BB962C8B-B14F-4D97-AF65-F5344CB8AC3E}">
        <p14:creationId xmlns:p14="http://schemas.microsoft.com/office/powerpoint/2010/main" val="1911275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077200" cy="1143000"/>
          </a:xfrm>
        </p:spPr>
        <p:txBody>
          <a:bodyPr/>
          <a:lstStyle/>
          <a:p>
            <a:r>
              <a:rPr lang="en-GB" dirty="0" smtClean="0"/>
              <a:t>When to Use Agile Development?</a:t>
            </a:r>
            <a:endParaRPr lang="en-GB" dirty="0"/>
          </a:p>
        </p:txBody>
      </p:sp>
      <p:sp>
        <p:nvSpPr>
          <p:cNvPr id="3" name="Content Placeholder 2"/>
          <p:cNvSpPr>
            <a:spLocks noGrp="1"/>
          </p:cNvSpPr>
          <p:nvPr>
            <p:ph idx="1"/>
          </p:nvPr>
        </p:nvSpPr>
        <p:spPr>
          <a:xfrm>
            <a:off x="838200" y="1600200"/>
            <a:ext cx="8305800" cy="5196840"/>
          </a:xfrm>
        </p:spPr>
        <p:txBody>
          <a:bodyPr>
            <a:normAutofit fontScale="62500" lnSpcReduction="20000"/>
          </a:bodyPr>
          <a:lstStyle/>
          <a:p>
            <a:pPr marL="68580" indent="0" algn="ctr">
              <a:lnSpc>
                <a:spcPct val="160000"/>
              </a:lnSpc>
              <a:buNone/>
            </a:pPr>
            <a:r>
              <a:rPr lang="en-GB" sz="2900" b="0" dirty="0"/>
              <a:t>Agile Methods have become popular </a:t>
            </a:r>
            <a:r>
              <a:rPr lang="en-GB" sz="2900" b="0" dirty="0" smtClean="0"/>
              <a:t>for </a:t>
            </a:r>
            <a:r>
              <a:rPr lang="en-GB" sz="2900" b="0" dirty="0"/>
              <a:t>their ability to deliver high quality software in less time and with less costs than </a:t>
            </a:r>
            <a:r>
              <a:rPr lang="en-GB" sz="2900" b="0" dirty="0" smtClean="0"/>
              <a:t>traditional software development methodologies.</a:t>
            </a:r>
            <a:endParaRPr lang="en-GB" sz="2900" b="0" dirty="0"/>
          </a:p>
          <a:p>
            <a:pPr marL="68580" indent="0" algn="ctr">
              <a:lnSpc>
                <a:spcPct val="160000"/>
              </a:lnSpc>
              <a:buNone/>
            </a:pPr>
            <a:endParaRPr lang="en-GB" sz="2800" b="0" i="1" dirty="0" smtClean="0"/>
          </a:p>
          <a:p>
            <a:pPr marL="68580" indent="0" algn="ctr">
              <a:lnSpc>
                <a:spcPct val="160000"/>
              </a:lnSpc>
              <a:buNone/>
            </a:pPr>
            <a:r>
              <a:rPr lang="en-GB" sz="3500" dirty="0" smtClean="0">
                <a:solidFill>
                  <a:srgbClr val="CC6600"/>
                </a:solidFill>
              </a:rPr>
              <a:t>“</a:t>
            </a:r>
            <a:r>
              <a:rPr lang="en-GB" sz="3500" dirty="0">
                <a:solidFill>
                  <a:srgbClr val="CC6600"/>
                </a:solidFill>
              </a:rPr>
              <a:t>Agile isn’t a silver bullet”.</a:t>
            </a:r>
          </a:p>
          <a:p>
            <a:pPr marL="68580" indent="0" algn="ctr">
              <a:lnSpc>
                <a:spcPct val="160000"/>
              </a:lnSpc>
              <a:buNone/>
            </a:pPr>
            <a:endParaRPr lang="en-GB" sz="2400" b="0" dirty="0"/>
          </a:p>
          <a:p>
            <a:pPr marL="68580" indent="0">
              <a:lnSpc>
                <a:spcPct val="160000"/>
              </a:lnSpc>
              <a:buNone/>
            </a:pPr>
            <a:r>
              <a:rPr lang="en-GB" sz="2900" b="0" dirty="0"/>
              <a:t>When implemented in the wrong manner Agile methods can </a:t>
            </a:r>
            <a:r>
              <a:rPr lang="en-GB" sz="2900" b="0" i="1" dirty="0"/>
              <a:t>decrease</a:t>
            </a:r>
            <a:r>
              <a:rPr lang="en-GB" sz="2900" b="0" dirty="0"/>
              <a:t> production, especially if the right organizational framework and people are not </a:t>
            </a:r>
            <a:r>
              <a:rPr lang="en-GB" sz="2900" b="0" dirty="0" smtClean="0"/>
              <a:t>available!</a:t>
            </a:r>
          </a:p>
          <a:p>
            <a:pPr marL="68580" indent="0">
              <a:lnSpc>
                <a:spcPct val="160000"/>
              </a:lnSpc>
              <a:buNone/>
            </a:pPr>
            <a:endParaRPr lang="en-GB" sz="2900" b="0" dirty="0"/>
          </a:p>
          <a:p>
            <a:pPr marL="68580" indent="0" algn="ctr">
              <a:lnSpc>
                <a:spcPct val="160000"/>
              </a:lnSpc>
              <a:buNone/>
            </a:pPr>
            <a:r>
              <a:rPr lang="en-GB" sz="2900" b="0" dirty="0" smtClean="0"/>
              <a:t>Therefore it is important that make sure that Agile Development is truly the right methodology for your project</a:t>
            </a:r>
          </a:p>
          <a:p>
            <a:pPr marL="68580" indent="0" algn="ctr">
              <a:lnSpc>
                <a:spcPct val="160000"/>
              </a:lnSpc>
              <a:buNone/>
            </a:pPr>
            <a:endParaRPr lang="en-GB" sz="2300" b="0" dirty="0" smtClean="0"/>
          </a:p>
          <a:p>
            <a:pPr marL="68580" indent="0">
              <a:lnSpc>
                <a:spcPct val="160000"/>
              </a:lnSpc>
              <a:buNone/>
            </a:pPr>
            <a:r>
              <a:rPr lang="en-GB" sz="3500" dirty="0" smtClean="0">
                <a:solidFill>
                  <a:srgbClr val="CC6600"/>
                </a:solidFill>
              </a:rPr>
              <a:t>							…How?</a:t>
            </a:r>
            <a:endParaRPr lang="en-GB" sz="3500" dirty="0">
              <a:solidFill>
                <a:srgbClr val="CC6600"/>
              </a:solidFill>
            </a:endParaRPr>
          </a:p>
          <a:p>
            <a:pPr marL="68580" indent="0">
              <a:lnSpc>
                <a:spcPct val="160000"/>
              </a:lnSpc>
              <a:buNone/>
            </a:pPr>
            <a:endParaRPr lang="en-GB" sz="2400" b="0" dirty="0"/>
          </a:p>
          <a:p>
            <a:pPr marL="68580" indent="0">
              <a:lnSpc>
                <a:spcPct val="160000"/>
              </a:lnSpc>
              <a:buNone/>
            </a:pPr>
            <a:endParaRPr lang="en-US" sz="2400" b="0" dirty="0"/>
          </a:p>
          <a:p>
            <a:pPr marL="114300" indent="0">
              <a:lnSpc>
                <a:spcPct val="160000"/>
              </a:lnSpc>
              <a:buNone/>
            </a:pPr>
            <a:endParaRPr lang="en-GB"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76754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229600" cy="1143000"/>
          </a:xfrm>
        </p:spPr>
        <p:txBody>
          <a:bodyPr/>
          <a:lstStyle/>
          <a:p>
            <a:r>
              <a:rPr lang="en-GB" dirty="0"/>
              <a:t>When to Use Agile Development?</a:t>
            </a:r>
          </a:p>
        </p:txBody>
      </p:sp>
      <p:sp>
        <p:nvSpPr>
          <p:cNvPr id="3" name="Content Placeholder 2"/>
          <p:cNvSpPr>
            <a:spLocks noGrp="1"/>
          </p:cNvSpPr>
          <p:nvPr>
            <p:ph idx="1"/>
          </p:nvPr>
        </p:nvSpPr>
        <p:spPr>
          <a:xfrm>
            <a:off x="838200" y="1371601"/>
            <a:ext cx="8153400" cy="5425440"/>
          </a:xfrm>
        </p:spPr>
        <p:txBody>
          <a:bodyPr>
            <a:noAutofit/>
          </a:bodyPr>
          <a:lstStyle/>
          <a:p>
            <a:pPr marL="114300" indent="0" algn="just">
              <a:lnSpc>
                <a:spcPct val="170000"/>
              </a:lnSpc>
              <a:buNone/>
            </a:pPr>
            <a:r>
              <a:rPr lang="en-GB" sz="2000" dirty="0" smtClean="0"/>
              <a:t>Agile </a:t>
            </a:r>
            <a:r>
              <a:rPr lang="en-GB" sz="2000" dirty="0"/>
              <a:t>Methodologies are ideal to use when : </a:t>
            </a:r>
            <a:endParaRPr lang="en-GB" sz="2000" dirty="0" smtClean="0"/>
          </a:p>
          <a:p>
            <a:pPr marL="114300" indent="0" algn="just">
              <a:lnSpc>
                <a:spcPct val="170000"/>
              </a:lnSpc>
              <a:buNone/>
            </a:pPr>
            <a:endParaRPr lang="en-GB" sz="1000" b="0" dirty="0"/>
          </a:p>
          <a:p>
            <a:pPr marL="114300" indent="0" algn="just">
              <a:lnSpc>
                <a:spcPct val="170000"/>
              </a:lnSpc>
              <a:buNone/>
            </a:pPr>
            <a:r>
              <a:rPr lang="en-GB" sz="1800" dirty="0" smtClean="0"/>
              <a:t>Requirements </a:t>
            </a:r>
            <a:r>
              <a:rPr lang="en-GB" sz="1800" dirty="0"/>
              <a:t>are subject to </a:t>
            </a:r>
            <a:r>
              <a:rPr lang="en-GB" sz="1800" dirty="0" smtClean="0"/>
              <a:t>change	</a:t>
            </a:r>
            <a:endParaRPr lang="en-GB" sz="1800" b="0" dirty="0"/>
          </a:p>
          <a:p>
            <a:pPr marL="114300" indent="0" algn="just">
              <a:lnSpc>
                <a:spcPct val="170000"/>
              </a:lnSpc>
              <a:buNone/>
            </a:pPr>
            <a:r>
              <a:rPr lang="en-GB" sz="1800" b="0" dirty="0" smtClean="0"/>
              <a:t> Small </a:t>
            </a:r>
            <a:r>
              <a:rPr lang="en-GB" sz="1800" b="0" dirty="0"/>
              <a:t>frequent iterations allow for </a:t>
            </a:r>
            <a:r>
              <a:rPr lang="en-GB" sz="1800" b="0" dirty="0" smtClean="0"/>
              <a:t>changes </a:t>
            </a:r>
            <a:r>
              <a:rPr lang="en-GB" sz="1800" b="0" dirty="0"/>
              <a:t>to be effected </a:t>
            </a:r>
            <a:r>
              <a:rPr lang="en-GB" sz="1800" b="0" dirty="0" smtClean="0"/>
              <a:t>whilst keeping costs low. </a:t>
            </a:r>
          </a:p>
          <a:p>
            <a:pPr algn="just">
              <a:lnSpc>
                <a:spcPct val="170000"/>
              </a:lnSpc>
            </a:pPr>
            <a:endParaRPr lang="en-GB" sz="1000" b="0" dirty="0"/>
          </a:p>
          <a:p>
            <a:pPr marL="114300" indent="0" algn="just">
              <a:lnSpc>
                <a:spcPct val="170000"/>
              </a:lnSpc>
              <a:buNone/>
            </a:pPr>
            <a:r>
              <a:rPr lang="en-GB" sz="1800" dirty="0" smtClean="0"/>
              <a:t>The </a:t>
            </a:r>
            <a:r>
              <a:rPr lang="en-GB" sz="1800" dirty="0"/>
              <a:t>team is small (max 10 members) and </a:t>
            </a:r>
            <a:r>
              <a:rPr lang="en-GB" sz="1800" dirty="0" smtClean="0"/>
              <a:t>experienced</a:t>
            </a:r>
            <a:endParaRPr lang="en-GB" sz="1800" b="0" dirty="0"/>
          </a:p>
          <a:p>
            <a:pPr marL="114300" indent="0" algn="just">
              <a:lnSpc>
                <a:spcPct val="170000"/>
              </a:lnSpc>
              <a:buNone/>
            </a:pPr>
            <a:r>
              <a:rPr lang="en-GB" sz="1800" b="0" dirty="0" smtClean="0"/>
              <a:t>Discussions </a:t>
            </a:r>
            <a:r>
              <a:rPr lang="en-GB" sz="1800" b="0" dirty="0"/>
              <a:t>are not always viable with larger teams and the lack of documentation and clear role definition may not provide the necessary support to junior </a:t>
            </a:r>
            <a:r>
              <a:rPr lang="en-GB" sz="1800" b="0" dirty="0" smtClean="0"/>
              <a:t>members</a:t>
            </a:r>
            <a:r>
              <a:rPr lang="en-GB" sz="1800" b="0" dirty="0"/>
              <a:t>. </a:t>
            </a:r>
            <a:endParaRPr lang="en-GB" sz="1800" b="0" dirty="0" smtClean="0"/>
          </a:p>
          <a:p>
            <a:pPr marL="114300" indent="0">
              <a:lnSpc>
                <a:spcPct val="170000"/>
              </a:lnSpc>
              <a:buNone/>
            </a:pPr>
            <a:endParaRPr lang="en-GB" sz="10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64831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229600" cy="1143000"/>
          </a:xfrm>
        </p:spPr>
        <p:txBody>
          <a:bodyPr/>
          <a:lstStyle/>
          <a:p>
            <a:r>
              <a:rPr lang="en-GB" dirty="0"/>
              <a:t>When to Use Agile Development?</a:t>
            </a:r>
          </a:p>
        </p:txBody>
      </p:sp>
      <p:sp>
        <p:nvSpPr>
          <p:cNvPr id="3" name="Content Placeholder 2"/>
          <p:cNvSpPr>
            <a:spLocks noGrp="1"/>
          </p:cNvSpPr>
          <p:nvPr>
            <p:ph idx="1"/>
          </p:nvPr>
        </p:nvSpPr>
        <p:spPr>
          <a:xfrm>
            <a:off x="838200" y="1752600"/>
            <a:ext cx="8077200" cy="5257800"/>
          </a:xfrm>
        </p:spPr>
        <p:txBody>
          <a:bodyPr>
            <a:normAutofit fontScale="25000" lnSpcReduction="20000"/>
          </a:bodyPr>
          <a:lstStyle/>
          <a:p>
            <a:pPr marL="114300" indent="0">
              <a:lnSpc>
                <a:spcPct val="170000"/>
              </a:lnSpc>
              <a:buNone/>
            </a:pPr>
            <a:r>
              <a:rPr lang="en-GB" sz="8000" dirty="0" smtClean="0"/>
              <a:t>Agile </a:t>
            </a:r>
            <a:r>
              <a:rPr lang="en-GB" sz="8000" dirty="0"/>
              <a:t>Methodologies are ideal to use when : </a:t>
            </a:r>
            <a:endParaRPr lang="en-GB" sz="8000" dirty="0" smtClean="0"/>
          </a:p>
          <a:p>
            <a:pPr marL="114300" indent="0">
              <a:lnSpc>
                <a:spcPct val="170000"/>
              </a:lnSpc>
              <a:buNone/>
            </a:pPr>
            <a:endParaRPr lang="en-GB" sz="3100" b="0" dirty="0"/>
          </a:p>
          <a:p>
            <a:pPr marL="114300" indent="0">
              <a:lnSpc>
                <a:spcPct val="170000"/>
              </a:lnSpc>
              <a:buNone/>
            </a:pPr>
            <a:r>
              <a:rPr lang="en-GB" sz="7200" dirty="0" smtClean="0"/>
              <a:t>The</a:t>
            </a:r>
            <a:r>
              <a:rPr lang="en-GB" sz="7200" b="0" dirty="0" smtClean="0"/>
              <a:t> </a:t>
            </a:r>
            <a:r>
              <a:rPr lang="en-GB" sz="7200" dirty="0"/>
              <a:t>Return on </a:t>
            </a:r>
            <a:r>
              <a:rPr lang="en-GB" sz="7200" dirty="0" smtClean="0"/>
              <a:t>Investment is </a:t>
            </a:r>
            <a:r>
              <a:rPr lang="en-GB" sz="7200" dirty="0"/>
              <a:t>highest </a:t>
            </a:r>
            <a:r>
              <a:rPr lang="en-GB" sz="7200" dirty="0" smtClean="0"/>
              <a:t>priority </a:t>
            </a:r>
            <a:endParaRPr lang="en-GB" sz="7200" b="0" dirty="0"/>
          </a:p>
          <a:p>
            <a:pPr marL="114300" indent="0">
              <a:lnSpc>
                <a:spcPct val="170000"/>
              </a:lnSpc>
              <a:buNone/>
            </a:pPr>
            <a:r>
              <a:rPr lang="en-GB" sz="7200" b="0" dirty="0"/>
              <a:t>T</a:t>
            </a:r>
            <a:r>
              <a:rPr lang="en-GB" sz="7200" b="0" dirty="0" smtClean="0"/>
              <a:t>he </a:t>
            </a:r>
            <a:r>
              <a:rPr lang="en-GB" sz="7200" b="0" dirty="0"/>
              <a:t>software produced must increase the profits of the organization it is being developed and therefore requirements must be able to change quickly and at lowest cost in order to achieve the above. </a:t>
            </a:r>
            <a:endParaRPr lang="en-GB" sz="7200" b="0" dirty="0" smtClean="0"/>
          </a:p>
          <a:p>
            <a:pPr marL="114300" indent="0">
              <a:lnSpc>
                <a:spcPct val="170000"/>
              </a:lnSpc>
              <a:buNone/>
            </a:pPr>
            <a:endParaRPr lang="en-GB" sz="7200" b="0" dirty="0" smtClean="0"/>
          </a:p>
          <a:p>
            <a:pPr marL="114300" indent="0">
              <a:lnSpc>
                <a:spcPct val="170000"/>
              </a:lnSpc>
              <a:buNone/>
            </a:pPr>
            <a:r>
              <a:rPr lang="en-GB" sz="7200" dirty="0"/>
              <a:t>The Organizational Culture must </a:t>
            </a:r>
            <a:r>
              <a:rPr lang="en-GB" sz="7200" dirty="0" smtClean="0"/>
              <a:t>support communication </a:t>
            </a:r>
            <a:r>
              <a:rPr lang="en-GB" sz="7200" dirty="0"/>
              <a:t>to prevail </a:t>
            </a:r>
            <a:endParaRPr lang="en-GB" sz="7200" dirty="0" smtClean="0"/>
          </a:p>
          <a:p>
            <a:pPr marL="114300" indent="0">
              <a:lnSpc>
                <a:spcPct val="170000"/>
              </a:lnSpc>
              <a:buNone/>
            </a:pPr>
            <a:r>
              <a:rPr lang="en-GB" sz="7200" b="0" dirty="0" smtClean="0"/>
              <a:t>This </a:t>
            </a:r>
            <a:r>
              <a:rPr lang="en-GB" sz="7200" b="0" dirty="0"/>
              <a:t>requires little red-tape and excellent interpersonal skills from everyone involved so that ideas may flourish through discussion. </a:t>
            </a:r>
            <a:endParaRPr lang="en-GB" sz="7200" b="0" dirty="0" smtClean="0"/>
          </a:p>
          <a:p>
            <a:pPr marL="114300" indent="0">
              <a:lnSpc>
                <a:spcPct val="170000"/>
              </a:lnSpc>
              <a:buNone/>
            </a:pPr>
            <a:endParaRPr lang="en-GB" sz="72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0044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229600" cy="1143000"/>
          </a:xfrm>
        </p:spPr>
        <p:txBody>
          <a:bodyPr/>
          <a:lstStyle/>
          <a:p>
            <a:r>
              <a:rPr lang="en-GB" dirty="0"/>
              <a:t>When to Use Agile Development?</a:t>
            </a:r>
          </a:p>
        </p:txBody>
      </p:sp>
      <p:sp>
        <p:nvSpPr>
          <p:cNvPr id="3" name="Content Placeholder 2"/>
          <p:cNvSpPr>
            <a:spLocks noGrp="1"/>
          </p:cNvSpPr>
          <p:nvPr>
            <p:ph idx="1"/>
          </p:nvPr>
        </p:nvSpPr>
        <p:spPr>
          <a:xfrm>
            <a:off x="838200" y="1600200"/>
            <a:ext cx="8001000" cy="5257800"/>
          </a:xfrm>
        </p:spPr>
        <p:txBody>
          <a:bodyPr>
            <a:noAutofit/>
          </a:bodyPr>
          <a:lstStyle/>
          <a:p>
            <a:pPr marL="114300" indent="0" algn="just">
              <a:lnSpc>
                <a:spcPct val="170000"/>
              </a:lnSpc>
              <a:buNone/>
            </a:pPr>
            <a:r>
              <a:rPr lang="en-GB" dirty="0" smtClean="0"/>
              <a:t>Agile </a:t>
            </a:r>
            <a:r>
              <a:rPr lang="en-GB" dirty="0"/>
              <a:t>Methodologies are ideal to use when : </a:t>
            </a:r>
            <a:endParaRPr lang="en-GB" dirty="0" smtClean="0"/>
          </a:p>
          <a:p>
            <a:pPr marL="114300" indent="0" algn="just">
              <a:lnSpc>
                <a:spcPct val="170000"/>
              </a:lnSpc>
              <a:buNone/>
            </a:pPr>
            <a:endParaRPr lang="en-GB" sz="1000" b="0" dirty="0"/>
          </a:p>
          <a:p>
            <a:pPr marL="114300" indent="0" algn="just">
              <a:lnSpc>
                <a:spcPct val="170000"/>
              </a:lnSpc>
              <a:buNone/>
            </a:pPr>
            <a:r>
              <a:rPr lang="en-GB" sz="1800" dirty="0" smtClean="0"/>
              <a:t>The Project is not of a Critical Nature</a:t>
            </a:r>
          </a:p>
          <a:p>
            <a:pPr marL="114300" indent="0" algn="just">
              <a:lnSpc>
                <a:spcPct val="170000"/>
              </a:lnSpc>
              <a:buNone/>
            </a:pPr>
            <a:r>
              <a:rPr lang="en-GB" sz="1800" b="0" dirty="0"/>
              <a:t>Projects must not be a mission critical project where human lives, military decisions or key scientific discoveries are at stake.  These require rigour research and testing before they can be released and where reliability is of utmost importance and cannot be compromised due to lack of </a:t>
            </a:r>
            <a:r>
              <a:rPr lang="en-GB" sz="1800" b="0" dirty="0" smtClean="0"/>
              <a:t>documentation</a:t>
            </a:r>
          </a:p>
          <a:p>
            <a:pPr marL="114300" indent="0" algn="just">
              <a:lnSpc>
                <a:spcPct val="170000"/>
              </a:lnSpc>
              <a:buNone/>
            </a:pPr>
            <a:endParaRPr lang="en-GB" sz="1000" b="0" dirty="0"/>
          </a:p>
          <a:p>
            <a:pPr marL="114300" indent="0" algn="just">
              <a:lnSpc>
                <a:spcPct val="170000"/>
              </a:lnSpc>
              <a:buNone/>
            </a:pPr>
            <a:r>
              <a:rPr lang="en-GB" sz="1800" dirty="0"/>
              <a:t>Deliverables and Feedback can be provided Quickly </a:t>
            </a:r>
          </a:p>
          <a:p>
            <a:pPr marL="114300" indent="0" algn="just">
              <a:lnSpc>
                <a:spcPct val="170000"/>
              </a:lnSpc>
              <a:buNone/>
            </a:pPr>
            <a:r>
              <a:rPr lang="en-GB" sz="1800" b="0" dirty="0"/>
              <a:t>Since time is of the essence in these projects,  the software may loose its value to the client if it is not delivered in a short time </a:t>
            </a:r>
          </a:p>
          <a:p>
            <a:pPr marL="114300" indent="0">
              <a:lnSpc>
                <a:spcPct val="170000"/>
              </a:lnSpc>
              <a:buNone/>
            </a:pPr>
            <a:endParaRPr lang="en-GB" sz="1800" b="0" dirty="0"/>
          </a:p>
          <a:p>
            <a:pPr marL="114300" indent="0">
              <a:lnSpc>
                <a:spcPct val="170000"/>
              </a:lnSpc>
              <a:buNone/>
            </a:pPr>
            <a:endParaRPr lang="en-GB" sz="1800" b="0" dirty="0"/>
          </a:p>
          <a:p>
            <a:pPr marL="114300" indent="0">
              <a:lnSpc>
                <a:spcPct val="170000"/>
              </a:lnSpc>
              <a:buNone/>
            </a:pPr>
            <a:endParaRPr lang="en-GB" sz="1800" b="0" dirty="0" smtClean="0"/>
          </a:p>
          <a:p>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220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153400" cy="1143000"/>
          </a:xfrm>
        </p:spPr>
        <p:txBody>
          <a:bodyPr/>
          <a:lstStyle/>
          <a:p>
            <a:r>
              <a:rPr lang="en-GB" dirty="0"/>
              <a:t>When to Use Agile Development?</a:t>
            </a:r>
          </a:p>
        </p:txBody>
      </p:sp>
      <p:sp>
        <p:nvSpPr>
          <p:cNvPr id="3" name="Content Placeholder 2"/>
          <p:cNvSpPr>
            <a:spLocks noGrp="1"/>
          </p:cNvSpPr>
          <p:nvPr>
            <p:ph idx="1"/>
          </p:nvPr>
        </p:nvSpPr>
        <p:spPr/>
        <p:txBody>
          <a:bodyPr/>
          <a:lstStyle/>
          <a:p>
            <a:endParaRPr lang="en-GB" b="0" dirty="0"/>
          </a:p>
          <a:p>
            <a:pPr marL="114300" indent="0">
              <a:buNone/>
            </a:pPr>
            <a:r>
              <a:rPr lang="en-GB" dirty="0"/>
              <a:t>In Summary… </a:t>
            </a:r>
            <a:endParaRPr lang="en-GB" b="0" dirty="0"/>
          </a:p>
          <a:p>
            <a:pPr marL="114300" indent="0">
              <a:buNone/>
            </a:pPr>
            <a:endParaRPr lang="en-GB" dirty="0" smtClean="0"/>
          </a:p>
          <a:p>
            <a:pPr marL="114300" indent="0">
              <a:buNone/>
            </a:pPr>
            <a:r>
              <a:rPr lang="en-GB" dirty="0" smtClean="0"/>
              <a:t>Agile </a:t>
            </a:r>
            <a:r>
              <a:rPr lang="en-GB" dirty="0"/>
              <a:t>models are the right choice for : </a:t>
            </a:r>
            <a:endParaRPr lang="en-GB" dirty="0" smtClean="0"/>
          </a:p>
          <a:p>
            <a:pPr marL="114300" indent="0">
              <a:buNone/>
            </a:pPr>
            <a:endParaRPr lang="en-GB" sz="1000" b="0" dirty="0"/>
          </a:p>
          <a:p>
            <a:pPr>
              <a:lnSpc>
                <a:spcPct val="150000"/>
              </a:lnSpc>
            </a:pPr>
            <a:r>
              <a:rPr lang="en-GB" b="0" dirty="0" smtClean="0"/>
              <a:t>Low </a:t>
            </a:r>
            <a:r>
              <a:rPr lang="en-GB" b="0" dirty="0"/>
              <a:t>criticality projects </a:t>
            </a:r>
          </a:p>
          <a:p>
            <a:pPr>
              <a:lnSpc>
                <a:spcPct val="150000"/>
              </a:lnSpc>
            </a:pPr>
            <a:r>
              <a:rPr lang="en-GB" b="0" dirty="0" smtClean="0"/>
              <a:t> Senior </a:t>
            </a:r>
            <a:r>
              <a:rPr lang="en-GB" b="0" dirty="0"/>
              <a:t>developers </a:t>
            </a:r>
          </a:p>
          <a:p>
            <a:pPr>
              <a:lnSpc>
                <a:spcPct val="150000"/>
              </a:lnSpc>
            </a:pPr>
            <a:r>
              <a:rPr lang="en-GB" b="0" dirty="0" smtClean="0"/>
              <a:t>Requirements </a:t>
            </a:r>
            <a:r>
              <a:rPr lang="en-GB" b="0" dirty="0"/>
              <a:t>change very often </a:t>
            </a:r>
          </a:p>
          <a:p>
            <a:pPr>
              <a:lnSpc>
                <a:spcPct val="150000"/>
              </a:lnSpc>
            </a:pPr>
            <a:r>
              <a:rPr lang="en-GB" b="0" dirty="0" smtClean="0"/>
              <a:t>Small </a:t>
            </a:r>
            <a:r>
              <a:rPr lang="en-GB" b="0" dirty="0"/>
              <a:t>number of developers </a:t>
            </a:r>
            <a:endParaRPr lang="en-GB" b="0" dirty="0" smtClean="0"/>
          </a:p>
          <a:p>
            <a:pPr>
              <a:lnSpc>
                <a:spcPct val="150000"/>
              </a:lnSpc>
            </a:pPr>
            <a:r>
              <a:rPr lang="en-GB" b="0" dirty="0" smtClean="0"/>
              <a:t>Non Bureaucratic Organizations</a:t>
            </a:r>
            <a:endParaRPr lang="en-GB" b="0" dirty="0"/>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097545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8305800" cy="1143000"/>
          </a:xfrm>
        </p:spPr>
        <p:txBody>
          <a:bodyPr/>
          <a:lstStyle/>
          <a:p>
            <a:r>
              <a:rPr lang="en-GB" dirty="0" smtClean="0"/>
              <a:t>Problems with Agile Development</a:t>
            </a:r>
            <a:endParaRPr lang="en-GB" dirty="0"/>
          </a:p>
        </p:txBody>
      </p:sp>
      <p:sp>
        <p:nvSpPr>
          <p:cNvPr id="3" name="Content Placeholder 2"/>
          <p:cNvSpPr>
            <a:spLocks noGrp="1"/>
          </p:cNvSpPr>
          <p:nvPr>
            <p:ph idx="1"/>
          </p:nvPr>
        </p:nvSpPr>
        <p:spPr>
          <a:xfrm>
            <a:off x="838200" y="1828800"/>
            <a:ext cx="8153400" cy="4800600"/>
          </a:xfrm>
        </p:spPr>
        <p:txBody>
          <a:bodyPr>
            <a:normAutofit lnSpcReduction="10000"/>
          </a:bodyPr>
          <a:lstStyle/>
          <a:p>
            <a:pPr algn="just">
              <a:lnSpc>
                <a:spcPct val="150000"/>
              </a:lnSpc>
            </a:pPr>
            <a:r>
              <a:rPr lang="en-GB" sz="1800" b="0" dirty="0" smtClean="0"/>
              <a:t>Some Agile Models e.g. RAD sacrifice quality and functionality in the name of speed – what is important is that something is released to the client as soon as possible, it doesn’t matter if it’s incomplete or slightly buggy – we can patch that later!</a:t>
            </a:r>
          </a:p>
          <a:p>
            <a:pPr marL="114300" indent="0" algn="just">
              <a:lnSpc>
                <a:spcPct val="150000"/>
              </a:lnSpc>
              <a:buNone/>
            </a:pPr>
            <a:endParaRPr lang="en-GB" sz="1800" b="0" dirty="0" smtClean="0"/>
          </a:p>
          <a:p>
            <a:pPr algn="just">
              <a:lnSpc>
                <a:spcPct val="150000"/>
              </a:lnSpc>
            </a:pPr>
            <a:r>
              <a:rPr lang="en-GB" sz="1800" b="0" dirty="0" smtClean="0"/>
              <a:t>Not </a:t>
            </a:r>
            <a:r>
              <a:rPr lang="en-GB" sz="1800" b="0" dirty="0"/>
              <a:t>ideal for security critical, projects where reliability is of utmost importance and cannot be compromised due to lack of documentation.</a:t>
            </a:r>
          </a:p>
          <a:p>
            <a:pPr algn="just">
              <a:lnSpc>
                <a:spcPct val="150000"/>
              </a:lnSpc>
            </a:pPr>
            <a:endParaRPr lang="en-GB" sz="1800" b="0" dirty="0" smtClean="0"/>
          </a:p>
          <a:p>
            <a:pPr algn="just">
              <a:lnSpc>
                <a:spcPct val="150000"/>
              </a:lnSpc>
            </a:pPr>
            <a:r>
              <a:rPr lang="en-GB" sz="1800" b="0" dirty="0" smtClean="0"/>
              <a:t>The </a:t>
            </a:r>
            <a:r>
              <a:rPr lang="en-GB" sz="1800" b="0" dirty="0"/>
              <a:t>need for collaboration and continuous communication requires stake holders to meet face-to-face frequently; therefore not ideal for projects where it is difficult for these people to meet in person.</a:t>
            </a:r>
          </a:p>
          <a:p>
            <a:pPr marL="114300" indent="0" algn="just">
              <a:lnSpc>
                <a:spcPct val="150000"/>
              </a:lnSpc>
              <a:buNone/>
            </a:pPr>
            <a:endParaRPr lang="en-GB" sz="1800" b="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72400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0"/>
            <a:ext cx="8305800" cy="1143000"/>
          </a:xfrm>
        </p:spPr>
        <p:txBody>
          <a:bodyPr/>
          <a:lstStyle/>
          <a:p>
            <a:r>
              <a:rPr lang="en-GB" dirty="0" smtClean="0"/>
              <a:t>Problems with Agile Development</a:t>
            </a:r>
            <a:endParaRPr lang="en-GB" dirty="0"/>
          </a:p>
        </p:txBody>
      </p:sp>
      <p:sp>
        <p:nvSpPr>
          <p:cNvPr id="3" name="Content Placeholder 2"/>
          <p:cNvSpPr>
            <a:spLocks noGrp="1"/>
          </p:cNvSpPr>
          <p:nvPr>
            <p:ph idx="1"/>
          </p:nvPr>
        </p:nvSpPr>
        <p:spPr>
          <a:xfrm>
            <a:off x="838200" y="1828800"/>
            <a:ext cx="8077200" cy="4800600"/>
          </a:xfrm>
        </p:spPr>
        <p:txBody>
          <a:bodyPr>
            <a:normAutofit/>
          </a:bodyPr>
          <a:lstStyle/>
          <a:p>
            <a:pPr algn="just">
              <a:lnSpc>
                <a:spcPct val="150000"/>
              </a:lnSpc>
            </a:pPr>
            <a:r>
              <a:rPr lang="en-GB" sz="1800" b="0" dirty="0" smtClean="0"/>
              <a:t>Lack </a:t>
            </a:r>
            <a:r>
              <a:rPr lang="en-GB" sz="1800" b="0" dirty="0"/>
              <a:t>of planning, especially with regards to system architecture, may lead to code having to be restructured or scrapped and re-built frequently</a:t>
            </a:r>
            <a:r>
              <a:rPr lang="en-GB" sz="1800" b="0" dirty="0" smtClean="0"/>
              <a:t>.</a:t>
            </a:r>
          </a:p>
          <a:p>
            <a:pPr marL="114300" indent="0" algn="just">
              <a:lnSpc>
                <a:spcPct val="150000"/>
              </a:lnSpc>
              <a:buNone/>
            </a:pPr>
            <a:endParaRPr lang="en-GB" sz="1800" b="0" dirty="0"/>
          </a:p>
          <a:p>
            <a:pPr algn="just">
              <a:lnSpc>
                <a:spcPct val="150000"/>
              </a:lnSpc>
            </a:pPr>
            <a:r>
              <a:rPr lang="en-GB" sz="1800" b="0" dirty="0" smtClean="0"/>
              <a:t>‘</a:t>
            </a:r>
            <a:r>
              <a:rPr lang="en-GB" sz="1800" b="0" dirty="0"/>
              <a:t>Agile’ development works well with experienced developers with a state-of-art coding; this is not always possible as inevitably less experienced engineers will be put as part of an agile team.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80956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305800" cy="1143000"/>
          </a:xfrm>
        </p:spPr>
        <p:txBody>
          <a:bodyPr/>
          <a:lstStyle/>
          <a:p>
            <a:r>
              <a:rPr lang="en-GB" dirty="0"/>
              <a:t>Problems with Agile Development</a:t>
            </a:r>
            <a:endParaRPr lang="en-US" dirty="0"/>
          </a:p>
        </p:txBody>
      </p:sp>
      <p:sp>
        <p:nvSpPr>
          <p:cNvPr id="3" name="Content Placeholder 2"/>
          <p:cNvSpPr>
            <a:spLocks noGrp="1"/>
          </p:cNvSpPr>
          <p:nvPr>
            <p:ph idx="1"/>
          </p:nvPr>
        </p:nvSpPr>
        <p:spPr>
          <a:xfrm>
            <a:off x="1043492" y="1524000"/>
            <a:ext cx="7795708" cy="3772348"/>
          </a:xfrm>
        </p:spPr>
        <p:txBody>
          <a:bodyPr>
            <a:noAutofit/>
          </a:bodyPr>
          <a:lstStyle/>
          <a:p>
            <a:pPr marL="68580" indent="0">
              <a:buNone/>
            </a:pPr>
            <a:r>
              <a:rPr lang="en-US" sz="1800" b="1" i="1" dirty="0" smtClean="0"/>
              <a:t>A very direct criticism of the Agile Manifesto Core Values by…</a:t>
            </a:r>
          </a:p>
          <a:p>
            <a:pPr marL="68580" indent="0">
              <a:buNone/>
            </a:pPr>
            <a:endParaRPr lang="en-US" sz="1800" b="1" dirty="0" smtClean="0"/>
          </a:p>
          <a:p>
            <a:pPr marL="68580" indent="0" algn="ctr">
              <a:buNone/>
            </a:pPr>
            <a:r>
              <a:rPr lang="en-US" sz="2000" b="1" dirty="0" smtClean="0">
                <a:solidFill>
                  <a:srgbClr val="CC6600"/>
                </a:solidFill>
              </a:rPr>
              <a:t>The Manifesto </a:t>
            </a:r>
            <a:r>
              <a:rPr lang="en-US" sz="2000" b="1" dirty="0">
                <a:solidFill>
                  <a:srgbClr val="CC6600"/>
                </a:solidFill>
              </a:rPr>
              <a:t>for Half-</a:t>
            </a:r>
            <a:r>
              <a:rPr lang="en-US" sz="2000" b="1" dirty="0" err="1">
                <a:solidFill>
                  <a:srgbClr val="CC6600"/>
                </a:solidFill>
              </a:rPr>
              <a:t>Arsed</a:t>
            </a:r>
            <a:r>
              <a:rPr lang="en-US" sz="2000" b="1" dirty="0">
                <a:solidFill>
                  <a:srgbClr val="CC6600"/>
                </a:solidFill>
              </a:rPr>
              <a:t> Agile Software </a:t>
            </a:r>
            <a:r>
              <a:rPr lang="en-US" sz="2000" b="1" dirty="0" smtClean="0">
                <a:solidFill>
                  <a:srgbClr val="CC6600"/>
                </a:solidFill>
              </a:rPr>
              <a:t>Development</a:t>
            </a:r>
          </a:p>
          <a:p>
            <a:pPr marL="68580" indent="0" algn="ctr">
              <a:buNone/>
            </a:pPr>
            <a:endParaRPr lang="en-US" sz="1000" b="1" dirty="0"/>
          </a:p>
          <a:p>
            <a:pPr marL="68580" indent="0" algn="ctr">
              <a:buNone/>
            </a:pPr>
            <a:r>
              <a:rPr lang="en-US" sz="1800" b="0" i="1" dirty="0"/>
              <a:t>We have heard about new ways of developing software by</a:t>
            </a:r>
            <a:br>
              <a:rPr lang="en-US" sz="1800" b="0" i="1" dirty="0"/>
            </a:br>
            <a:r>
              <a:rPr lang="en-US" sz="1800" b="0" i="1" dirty="0"/>
              <a:t>paying consultants and reading Gartner reports. </a:t>
            </a:r>
            <a:endParaRPr lang="en-US" sz="1800" b="0" i="1" dirty="0" smtClean="0"/>
          </a:p>
          <a:p>
            <a:pPr marL="68580" indent="0" algn="ctr">
              <a:buNone/>
            </a:pPr>
            <a:endParaRPr lang="en-US" sz="1800" b="0" i="1" dirty="0"/>
          </a:p>
          <a:p>
            <a:pPr marL="68580" indent="0" algn="ctr">
              <a:buNone/>
            </a:pPr>
            <a:r>
              <a:rPr lang="en-US" sz="1800" b="0" i="1" dirty="0" smtClean="0"/>
              <a:t>Through</a:t>
            </a:r>
            <a:r>
              <a:rPr lang="en-US" sz="1800" b="0" i="1" dirty="0"/>
              <a:t> </a:t>
            </a:r>
            <a:r>
              <a:rPr lang="en-US" sz="1800" b="0" i="1" dirty="0" smtClean="0"/>
              <a:t>this </a:t>
            </a:r>
            <a:r>
              <a:rPr lang="en-US" sz="1800" b="0" i="1" dirty="0"/>
              <a:t>we have been told to value</a:t>
            </a:r>
            <a:r>
              <a:rPr lang="en-US" sz="1800" b="0" i="1" dirty="0" smtClean="0"/>
              <a:t>:</a:t>
            </a:r>
          </a:p>
          <a:p>
            <a:pPr marL="68580" indent="0" algn="ctr">
              <a:buNone/>
            </a:pPr>
            <a:endParaRPr lang="en-US" sz="1800" b="0" i="1" dirty="0"/>
          </a:p>
          <a:p>
            <a:pPr marL="68580" indent="0" algn="ctr">
              <a:buNone/>
            </a:pPr>
            <a:r>
              <a:rPr lang="en-US" sz="1800" i="1" dirty="0"/>
              <a:t>Individuals and interactions over processes and tools</a:t>
            </a:r>
          </a:p>
          <a:p>
            <a:pPr marL="68580" indent="0" algn="ctr">
              <a:buNone/>
            </a:pPr>
            <a:r>
              <a:rPr lang="en-US" sz="1800" i="1" dirty="0">
                <a:solidFill>
                  <a:srgbClr val="CC6600"/>
                </a:solidFill>
              </a:rPr>
              <a:t>and we have mandatory processes and tools to control how those</a:t>
            </a:r>
            <a:br>
              <a:rPr lang="en-US" sz="1800" i="1" dirty="0">
                <a:solidFill>
                  <a:srgbClr val="CC6600"/>
                </a:solidFill>
              </a:rPr>
            </a:br>
            <a:r>
              <a:rPr lang="en-US" sz="1800" i="1" dirty="0">
                <a:solidFill>
                  <a:srgbClr val="CC6600"/>
                </a:solidFill>
              </a:rPr>
              <a:t>individuals (we prefer the term ‘resources’) </a:t>
            </a:r>
            <a:r>
              <a:rPr lang="en-US" sz="1800" i="1" dirty="0" smtClean="0">
                <a:solidFill>
                  <a:srgbClr val="CC6600"/>
                </a:solidFill>
              </a:rPr>
              <a:t>interact</a:t>
            </a:r>
          </a:p>
          <a:p>
            <a:pPr marL="68580" indent="0" algn="ctr">
              <a:buNone/>
            </a:pPr>
            <a:endParaRPr lang="en-US" sz="1800" i="1" dirty="0"/>
          </a:p>
          <a:p>
            <a:pPr marL="68580" indent="0" algn="ctr">
              <a:buNone/>
            </a:pPr>
            <a:r>
              <a:rPr lang="en-US" sz="1800" i="1" dirty="0"/>
              <a:t>Working software over comprehensive documentation</a:t>
            </a:r>
          </a:p>
          <a:p>
            <a:pPr marL="68580" indent="0" algn="ctr">
              <a:buNone/>
            </a:pPr>
            <a:r>
              <a:rPr lang="en-US" sz="1800" i="1" dirty="0">
                <a:solidFill>
                  <a:srgbClr val="CC6600"/>
                </a:solidFill>
              </a:rPr>
              <a:t>as long as that software is comprehensively </a:t>
            </a:r>
            <a:r>
              <a:rPr lang="en-US" sz="1800" i="1" dirty="0" smtClean="0">
                <a:solidFill>
                  <a:srgbClr val="CC6600"/>
                </a:solidFill>
              </a:rPr>
              <a:t>documented</a:t>
            </a:r>
          </a:p>
          <a:p>
            <a:pPr marL="68580" indent="0" algn="ctr">
              <a:buNone/>
            </a:pPr>
            <a:endParaRPr lang="en-US" sz="1800" i="1" dirty="0"/>
          </a:p>
        </p:txBody>
      </p:sp>
    </p:spTree>
    <p:extLst>
      <p:ext uri="{BB962C8B-B14F-4D97-AF65-F5344CB8AC3E}">
        <p14:creationId xmlns:p14="http://schemas.microsoft.com/office/powerpoint/2010/main" val="3363020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305800" cy="1143000"/>
          </a:xfrm>
        </p:spPr>
        <p:txBody>
          <a:bodyPr/>
          <a:lstStyle/>
          <a:p>
            <a:r>
              <a:rPr lang="en-GB" dirty="0"/>
              <a:t>Problems with Agile Development</a:t>
            </a:r>
            <a:endParaRPr lang="en-US" dirty="0"/>
          </a:p>
        </p:txBody>
      </p:sp>
      <p:sp>
        <p:nvSpPr>
          <p:cNvPr id="3" name="Content Placeholder 2"/>
          <p:cNvSpPr>
            <a:spLocks noGrp="1"/>
          </p:cNvSpPr>
          <p:nvPr>
            <p:ph idx="1"/>
          </p:nvPr>
        </p:nvSpPr>
        <p:spPr>
          <a:xfrm>
            <a:off x="1043492" y="1524000"/>
            <a:ext cx="7338508" cy="3772348"/>
          </a:xfrm>
        </p:spPr>
        <p:txBody>
          <a:bodyPr>
            <a:noAutofit/>
          </a:bodyPr>
          <a:lstStyle/>
          <a:p>
            <a:pPr marL="68580" indent="0" algn="ctr">
              <a:buNone/>
            </a:pPr>
            <a:endParaRPr lang="en-US" sz="1000" i="1" dirty="0"/>
          </a:p>
          <a:p>
            <a:pPr marL="68580" indent="0" algn="ctr">
              <a:buNone/>
            </a:pPr>
            <a:r>
              <a:rPr lang="en-US" sz="1800" b="1" i="1" dirty="0"/>
              <a:t>Customer collaboration over contract negotiation</a:t>
            </a:r>
          </a:p>
          <a:p>
            <a:pPr marL="68580" indent="0" algn="ctr">
              <a:buNone/>
            </a:pPr>
            <a:r>
              <a:rPr lang="en-US" sz="1800" b="1" i="1" dirty="0">
                <a:solidFill>
                  <a:srgbClr val="CC6600"/>
                </a:solidFill>
              </a:rPr>
              <a:t>within the boundaries of strict contracts, of course, and subject to rigorous change </a:t>
            </a:r>
            <a:r>
              <a:rPr lang="en-US" sz="1800" b="1" i="1" dirty="0" smtClean="0">
                <a:solidFill>
                  <a:srgbClr val="CC6600"/>
                </a:solidFill>
              </a:rPr>
              <a:t>control</a:t>
            </a:r>
          </a:p>
          <a:p>
            <a:pPr marL="68580" indent="0" algn="ctr">
              <a:buNone/>
            </a:pPr>
            <a:endParaRPr lang="en-US" sz="1800" i="1" dirty="0"/>
          </a:p>
          <a:p>
            <a:pPr marL="68580" indent="0" algn="ctr">
              <a:buNone/>
            </a:pPr>
            <a:r>
              <a:rPr lang="en-US" sz="1800" b="1" i="1" dirty="0"/>
              <a:t>Responding to change over following a plan</a:t>
            </a:r>
          </a:p>
          <a:p>
            <a:pPr marL="68580" indent="0" algn="ctr">
              <a:buNone/>
            </a:pPr>
            <a:r>
              <a:rPr lang="en-US" sz="1800" b="1" i="1" dirty="0">
                <a:solidFill>
                  <a:srgbClr val="CC6600"/>
                </a:solidFill>
              </a:rPr>
              <a:t>provided a detailed plan is in place to respond to the change, and it is followed </a:t>
            </a:r>
            <a:r>
              <a:rPr lang="en-US" sz="1800" b="1" i="1" dirty="0" smtClean="0">
                <a:solidFill>
                  <a:srgbClr val="CC6600"/>
                </a:solidFill>
              </a:rPr>
              <a:t>precisely</a:t>
            </a:r>
          </a:p>
          <a:p>
            <a:pPr marL="68580" indent="0" algn="ctr">
              <a:buNone/>
            </a:pPr>
            <a:endParaRPr lang="en-US" sz="1800" b="1" i="1" dirty="0">
              <a:solidFill>
                <a:schemeClr val="accent1"/>
              </a:solidFill>
            </a:endParaRPr>
          </a:p>
          <a:p>
            <a:pPr marL="68580" indent="0" algn="ctr">
              <a:buNone/>
            </a:pPr>
            <a:endParaRPr lang="en-US" sz="1800" dirty="0" smtClean="0"/>
          </a:p>
          <a:p>
            <a:pPr marL="68580" indent="0" algn="ctr">
              <a:buNone/>
            </a:pPr>
            <a:r>
              <a:rPr lang="en-US" b="1" dirty="0" smtClean="0">
                <a:solidFill>
                  <a:schemeClr val="tx1"/>
                </a:solidFill>
              </a:rPr>
              <a:t>That </a:t>
            </a:r>
            <a:r>
              <a:rPr lang="en-US" b="1" dirty="0">
                <a:solidFill>
                  <a:schemeClr val="tx1"/>
                </a:solidFill>
              </a:rPr>
              <a:t>is, while the items on the left sound </a:t>
            </a:r>
            <a:r>
              <a:rPr lang="en-US" b="1" dirty="0" smtClean="0">
                <a:solidFill>
                  <a:schemeClr val="tx1"/>
                </a:solidFill>
              </a:rPr>
              <a:t>nice in </a:t>
            </a:r>
            <a:r>
              <a:rPr lang="en-US" b="1" dirty="0">
                <a:solidFill>
                  <a:schemeClr val="tx1"/>
                </a:solidFill>
              </a:rPr>
              <a:t>theory, </a:t>
            </a:r>
            <a:endParaRPr lang="en-US" b="1" dirty="0" smtClean="0">
              <a:solidFill>
                <a:schemeClr val="tx1"/>
              </a:solidFill>
            </a:endParaRPr>
          </a:p>
          <a:p>
            <a:pPr marL="68580" indent="0" algn="ctr">
              <a:buNone/>
            </a:pPr>
            <a:r>
              <a:rPr lang="en-US" b="1" dirty="0">
                <a:solidFill>
                  <a:srgbClr val="CC6600"/>
                </a:solidFill>
              </a:rPr>
              <a:t>W</a:t>
            </a:r>
            <a:r>
              <a:rPr lang="en-US" b="1" dirty="0" smtClean="0">
                <a:solidFill>
                  <a:srgbClr val="CC6600"/>
                </a:solidFill>
              </a:rPr>
              <a:t>e’re </a:t>
            </a:r>
            <a:r>
              <a:rPr lang="en-US" b="1" dirty="0">
                <a:solidFill>
                  <a:srgbClr val="CC6600"/>
                </a:solidFill>
              </a:rPr>
              <a:t>an enterprise company</a:t>
            </a:r>
            <a:r>
              <a:rPr lang="en-US" b="1" dirty="0" smtClean="0">
                <a:solidFill>
                  <a:srgbClr val="CC6600"/>
                </a:solidFill>
              </a:rPr>
              <a:t>,</a:t>
            </a:r>
          </a:p>
          <a:p>
            <a:pPr marL="68580" indent="0" algn="ctr">
              <a:buNone/>
            </a:pPr>
            <a:r>
              <a:rPr lang="en-US" b="1" dirty="0" smtClean="0">
                <a:solidFill>
                  <a:schemeClr val="accent1"/>
                </a:solidFill>
              </a:rPr>
              <a:t> </a:t>
            </a:r>
            <a:r>
              <a:rPr lang="en-US" b="1" dirty="0">
                <a:solidFill>
                  <a:schemeClr val="tx1"/>
                </a:solidFill>
              </a:rPr>
              <a:t>and </a:t>
            </a:r>
            <a:r>
              <a:rPr lang="en-US" b="1" dirty="0" smtClean="0">
                <a:solidFill>
                  <a:schemeClr val="tx1"/>
                </a:solidFill>
              </a:rPr>
              <a:t>there’s no </a:t>
            </a:r>
            <a:r>
              <a:rPr lang="en-US" b="1" dirty="0">
                <a:solidFill>
                  <a:schemeClr val="tx1"/>
                </a:solidFill>
              </a:rPr>
              <a:t>way we’re letting go of the items on the right</a:t>
            </a:r>
            <a:r>
              <a:rPr lang="en-US" b="1" dirty="0" smtClean="0">
                <a:solidFill>
                  <a:schemeClr val="tx1"/>
                </a:solidFill>
              </a:rPr>
              <a:t>.</a:t>
            </a:r>
          </a:p>
          <a:p>
            <a:pPr marL="68580" indent="0" algn="ctr">
              <a:buNone/>
            </a:pPr>
            <a:endParaRPr lang="en-US" dirty="0"/>
          </a:p>
          <a:p>
            <a:pPr marL="68580" indent="0" algn="r">
              <a:buNone/>
            </a:pPr>
            <a:r>
              <a:rPr lang="en-US" sz="1400" b="0" dirty="0" smtClean="0">
                <a:solidFill>
                  <a:schemeClr val="tx1"/>
                </a:solidFill>
              </a:rPr>
              <a:t>Source : </a:t>
            </a:r>
            <a:r>
              <a:rPr lang="en-US" sz="1400" b="0" dirty="0">
                <a:hlinkClick r:id="rId3"/>
              </a:rPr>
              <a:t>http://www.halfarsedagilemanifesto.org/</a:t>
            </a:r>
            <a:endParaRPr lang="en-US" sz="1400" b="0" dirty="0"/>
          </a:p>
          <a:p>
            <a:pPr marL="68580" indent="0" algn="ctr">
              <a:buNone/>
            </a:pPr>
            <a:endParaRPr lang="en-US" sz="1400" b="1" dirty="0">
              <a:solidFill>
                <a:schemeClr val="tx1"/>
              </a:solidFill>
            </a:endParaRPr>
          </a:p>
          <a:p>
            <a:pPr marL="68580" indent="0" algn="ctr">
              <a:buNone/>
            </a:pPr>
            <a:endParaRPr lang="en-US" sz="1300" dirty="0"/>
          </a:p>
        </p:txBody>
      </p:sp>
    </p:spTree>
    <p:extLst>
      <p:ext uri="{BB962C8B-B14F-4D97-AF65-F5344CB8AC3E}">
        <p14:creationId xmlns:p14="http://schemas.microsoft.com/office/powerpoint/2010/main" val="404880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 of Lesson 1</a:t>
            </a:r>
            <a:endParaRPr lang="en-US" dirty="0"/>
          </a:p>
        </p:txBody>
      </p:sp>
      <p:sp>
        <p:nvSpPr>
          <p:cNvPr id="3" name="Subtitle 2"/>
          <p:cNvSpPr>
            <a:spLocks noGrp="1"/>
          </p:cNvSpPr>
          <p:nvPr>
            <p:ph type="subTitle" idx="1"/>
          </p:nvPr>
        </p:nvSpPr>
        <p:spPr/>
        <p:txBody>
          <a:bodyPr/>
          <a:lstStyle/>
          <a:p>
            <a:r>
              <a:rPr lang="en-US" dirty="0" smtClean="0"/>
              <a:t>Any questions?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2973480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Agile Development?</a:t>
            </a:r>
            <a:endParaRPr lang="en-GB" dirty="0"/>
          </a:p>
        </p:txBody>
      </p:sp>
      <p:sp>
        <p:nvSpPr>
          <p:cNvPr id="3" name="Content Placeholder 2"/>
          <p:cNvSpPr>
            <a:spLocks noGrp="1"/>
          </p:cNvSpPr>
          <p:nvPr>
            <p:ph idx="1"/>
          </p:nvPr>
        </p:nvSpPr>
        <p:spPr>
          <a:xfrm>
            <a:off x="838200" y="1600200"/>
            <a:ext cx="8077200" cy="4800600"/>
          </a:xfrm>
        </p:spPr>
        <p:txBody>
          <a:bodyPr>
            <a:noAutofit/>
          </a:bodyPr>
          <a:lstStyle/>
          <a:p>
            <a:pPr marL="114300" indent="0">
              <a:buNone/>
            </a:pPr>
            <a:r>
              <a:rPr lang="en-GB" sz="2000" dirty="0" smtClean="0"/>
              <a:t>Definition :</a:t>
            </a:r>
          </a:p>
          <a:p>
            <a:pPr marL="114300" indent="0">
              <a:buNone/>
            </a:pPr>
            <a:endParaRPr lang="en-GB" sz="2000" dirty="0" smtClean="0"/>
          </a:p>
          <a:p>
            <a:pPr marL="114300" indent="0" algn="just">
              <a:lnSpc>
                <a:spcPct val="160000"/>
              </a:lnSpc>
              <a:buNone/>
            </a:pPr>
            <a:r>
              <a:rPr lang="en-GB" sz="1800" b="0" dirty="0" smtClean="0"/>
              <a:t>“Agile </a:t>
            </a:r>
            <a:r>
              <a:rPr lang="en-GB" sz="1800" b="0" dirty="0"/>
              <a:t>development is a phrase used in software development to describe </a:t>
            </a:r>
            <a:r>
              <a:rPr lang="en-GB" sz="1800" dirty="0"/>
              <a:t>methodologies for incremental software development</a:t>
            </a:r>
            <a:r>
              <a:rPr lang="en-GB" sz="1800" b="0" dirty="0" smtClean="0"/>
              <a:t>.”</a:t>
            </a:r>
          </a:p>
          <a:p>
            <a:pPr marL="114300" indent="0" algn="just">
              <a:lnSpc>
                <a:spcPct val="160000"/>
              </a:lnSpc>
              <a:buNone/>
            </a:pPr>
            <a:endParaRPr lang="en-GB" sz="2000" b="0" dirty="0"/>
          </a:p>
          <a:p>
            <a:pPr marL="114300" indent="0" algn="just">
              <a:lnSpc>
                <a:spcPct val="160000"/>
              </a:lnSpc>
              <a:buNone/>
            </a:pPr>
            <a:r>
              <a:rPr lang="en-GB" sz="1800" b="0" dirty="0" smtClean="0"/>
              <a:t>“Agile </a:t>
            </a:r>
            <a:r>
              <a:rPr lang="en-GB" sz="1800" b="0" dirty="0"/>
              <a:t>development is </a:t>
            </a:r>
            <a:r>
              <a:rPr lang="en-GB" sz="1800" dirty="0"/>
              <a:t>an alternative to traditional project management </a:t>
            </a:r>
            <a:r>
              <a:rPr lang="en-GB" sz="1800" b="0" dirty="0"/>
              <a:t>where emphasis is placed on </a:t>
            </a:r>
            <a:r>
              <a:rPr lang="en-GB" sz="1800" dirty="0"/>
              <a:t>empowering people to collaborate </a:t>
            </a:r>
            <a:r>
              <a:rPr lang="en-GB" sz="1800" b="0" dirty="0"/>
              <a:t>and make </a:t>
            </a:r>
            <a:r>
              <a:rPr lang="en-GB" sz="1800" dirty="0"/>
              <a:t>team decisions </a:t>
            </a:r>
            <a:r>
              <a:rPr lang="en-GB" sz="1800" b="0" dirty="0"/>
              <a:t>in addition to </a:t>
            </a:r>
            <a:r>
              <a:rPr lang="en-GB" sz="1800" dirty="0"/>
              <a:t>continuous planning</a:t>
            </a:r>
            <a:r>
              <a:rPr lang="en-GB" sz="1800" b="0" dirty="0"/>
              <a:t>, </a:t>
            </a:r>
            <a:r>
              <a:rPr lang="en-GB" sz="1800" dirty="0"/>
              <a:t>continuous testing </a:t>
            </a:r>
            <a:r>
              <a:rPr lang="en-GB" sz="1800" b="0" dirty="0"/>
              <a:t>and </a:t>
            </a:r>
            <a:r>
              <a:rPr lang="en-GB" sz="1800" dirty="0"/>
              <a:t>continuous </a:t>
            </a:r>
            <a:r>
              <a:rPr lang="en-GB" sz="1800" dirty="0" smtClean="0"/>
              <a:t>integration</a:t>
            </a:r>
            <a:r>
              <a:rPr lang="en-GB" sz="1800" b="0" dirty="0" smtClean="0"/>
              <a:t>”</a:t>
            </a:r>
          </a:p>
          <a:p>
            <a:pPr marL="114300" indent="0">
              <a:lnSpc>
                <a:spcPct val="160000"/>
              </a:lnSpc>
              <a:buNone/>
            </a:pPr>
            <a:endParaRPr lang="en-GB" sz="2000" b="0" dirty="0"/>
          </a:p>
          <a:p>
            <a:pPr marL="114300" indent="0" algn="r">
              <a:lnSpc>
                <a:spcPct val="160000"/>
              </a:lnSpc>
              <a:buNone/>
            </a:pPr>
            <a:r>
              <a:rPr lang="en-GB" sz="1400" b="0" dirty="0" smtClean="0"/>
              <a:t>Source : </a:t>
            </a:r>
            <a:r>
              <a:rPr lang="en-GB" sz="1400" b="0" dirty="0" smtClean="0">
                <a:hlinkClick r:id="rId2"/>
              </a:rPr>
              <a:t>http</a:t>
            </a:r>
            <a:r>
              <a:rPr lang="en-GB" sz="1400" b="0" dirty="0">
                <a:hlinkClick r:id="rId2"/>
              </a:rPr>
              <a:t>://www.webopedia.com/TERM/A/agile_software_development.html</a:t>
            </a:r>
            <a:endParaRPr lang="en-GB" sz="14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736564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Agile Development?</a:t>
            </a:r>
            <a:endParaRPr lang="en-GB" dirty="0"/>
          </a:p>
        </p:txBody>
      </p:sp>
      <p:sp>
        <p:nvSpPr>
          <p:cNvPr id="3" name="Content Placeholder 2"/>
          <p:cNvSpPr>
            <a:spLocks noGrp="1"/>
          </p:cNvSpPr>
          <p:nvPr>
            <p:ph idx="1"/>
          </p:nvPr>
        </p:nvSpPr>
        <p:spPr>
          <a:xfrm>
            <a:off x="838200" y="1447800"/>
            <a:ext cx="8153400" cy="4800600"/>
          </a:xfrm>
        </p:spPr>
        <p:txBody>
          <a:bodyPr>
            <a:noAutofit/>
          </a:bodyPr>
          <a:lstStyle/>
          <a:p>
            <a:pPr marL="114300" indent="0" algn="just">
              <a:buNone/>
            </a:pPr>
            <a:r>
              <a:rPr lang="en-GB" sz="2000" dirty="0" smtClean="0"/>
              <a:t>In simpler terms:</a:t>
            </a:r>
          </a:p>
          <a:p>
            <a:pPr marL="114300" indent="0" algn="just">
              <a:lnSpc>
                <a:spcPct val="160000"/>
              </a:lnSpc>
              <a:buNone/>
            </a:pPr>
            <a:endParaRPr lang="en-GB" sz="1400" b="0" dirty="0" smtClean="0"/>
          </a:p>
          <a:p>
            <a:pPr marL="114300" indent="0" algn="just">
              <a:lnSpc>
                <a:spcPct val="160000"/>
              </a:lnSpc>
              <a:buNone/>
            </a:pPr>
            <a:r>
              <a:rPr lang="en-GB" sz="1800" b="0" dirty="0" smtClean="0"/>
              <a:t>Agile </a:t>
            </a:r>
            <a:r>
              <a:rPr lang="en-GB" sz="1800" b="0" dirty="0"/>
              <a:t>software development focuses on </a:t>
            </a:r>
            <a:r>
              <a:rPr lang="en-GB" sz="1800" dirty="0"/>
              <a:t>keeping code simple, testing often, and delivering</a:t>
            </a:r>
            <a:r>
              <a:rPr lang="en-GB" sz="1800" b="0" dirty="0"/>
              <a:t> functional bits of the application as soon as they're </a:t>
            </a:r>
            <a:r>
              <a:rPr lang="en-GB" sz="1800" b="0" dirty="0" smtClean="0"/>
              <a:t>ready; therefore </a:t>
            </a:r>
            <a:r>
              <a:rPr lang="en-GB" sz="1800" dirty="0" smtClean="0"/>
              <a:t>giving the client part of a finished product more quickly</a:t>
            </a:r>
            <a:r>
              <a:rPr lang="en-GB" sz="1800" b="0" dirty="0" smtClean="0"/>
              <a:t>.</a:t>
            </a:r>
          </a:p>
          <a:p>
            <a:pPr marL="114300" indent="0" algn="just">
              <a:lnSpc>
                <a:spcPct val="160000"/>
              </a:lnSpc>
              <a:buNone/>
            </a:pPr>
            <a:endParaRPr lang="en-GB" sz="1400" b="0" dirty="0" smtClean="0"/>
          </a:p>
          <a:p>
            <a:pPr marL="114300" indent="0" algn="just">
              <a:lnSpc>
                <a:spcPct val="160000"/>
              </a:lnSpc>
              <a:buNone/>
            </a:pPr>
            <a:r>
              <a:rPr lang="en-GB" sz="1800" b="0" dirty="0" smtClean="0"/>
              <a:t>It acknowledges that not everything can be catered for in advance and that changes to the code will be necessary as the project progresses – therefore it acknowledges the need for flexibility </a:t>
            </a:r>
          </a:p>
          <a:p>
            <a:pPr marL="114300" indent="0" algn="just">
              <a:lnSpc>
                <a:spcPct val="160000"/>
              </a:lnSpc>
              <a:buNone/>
            </a:pPr>
            <a:endParaRPr lang="en-GB" sz="1400" b="0" dirty="0" smtClean="0"/>
          </a:p>
          <a:p>
            <a:pPr marL="114300" indent="0" algn="just">
              <a:lnSpc>
                <a:spcPct val="160000"/>
              </a:lnSpc>
              <a:buNone/>
            </a:pPr>
            <a:r>
              <a:rPr lang="en-GB" sz="1800" b="0" dirty="0" smtClean="0"/>
              <a:t>The </a:t>
            </a:r>
            <a:r>
              <a:rPr lang="en-GB" sz="1800" b="0" dirty="0"/>
              <a:t>goal </a:t>
            </a:r>
            <a:r>
              <a:rPr lang="en-GB" sz="1800" b="0" dirty="0" smtClean="0"/>
              <a:t>is </a:t>
            </a:r>
            <a:r>
              <a:rPr lang="en-GB" sz="1800" b="0" dirty="0"/>
              <a:t>to build upon small client-approved parts as the project progresses, </a:t>
            </a:r>
            <a:r>
              <a:rPr lang="en-GB" sz="1800" b="0" dirty="0" smtClean="0"/>
              <a:t>making changes as necessary, instead of delivering </a:t>
            </a:r>
            <a:r>
              <a:rPr lang="en-GB" sz="1800" b="0" dirty="0"/>
              <a:t>one large application at the </a:t>
            </a:r>
            <a:r>
              <a:rPr lang="en-GB" sz="1800" b="0" dirty="0" smtClean="0"/>
              <a:t>end.</a:t>
            </a:r>
          </a:p>
          <a:p>
            <a:pPr marL="114300" indent="0" algn="just">
              <a:lnSpc>
                <a:spcPct val="160000"/>
              </a:lnSpc>
              <a:buNone/>
            </a:pPr>
            <a:endParaRPr lang="en-GB" sz="20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023486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Agile Development?</a:t>
            </a:r>
          </a:p>
        </p:txBody>
      </p:sp>
      <p:sp>
        <p:nvSpPr>
          <p:cNvPr id="3" name="Content Placeholder 2"/>
          <p:cNvSpPr>
            <a:spLocks noGrp="1"/>
          </p:cNvSpPr>
          <p:nvPr>
            <p:ph idx="1"/>
          </p:nvPr>
        </p:nvSpPr>
        <p:spPr>
          <a:xfrm>
            <a:off x="838200" y="1828800"/>
            <a:ext cx="8305800" cy="4800600"/>
          </a:xfrm>
        </p:spPr>
        <p:txBody>
          <a:bodyPr>
            <a:normAutofit/>
          </a:bodyPr>
          <a:lstStyle/>
          <a:p>
            <a:pPr marL="114300" indent="0">
              <a:buNone/>
            </a:pPr>
            <a:r>
              <a:rPr lang="en-GB" sz="2000" dirty="0" smtClean="0"/>
              <a:t>In fact all Agile Methodologies are :</a:t>
            </a:r>
          </a:p>
          <a:p>
            <a:endParaRPr lang="en-GB" sz="1800" b="0" dirty="0"/>
          </a:p>
          <a:p>
            <a:pPr>
              <a:lnSpc>
                <a:spcPct val="150000"/>
              </a:lnSpc>
            </a:pPr>
            <a:r>
              <a:rPr lang="en-GB" sz="1800" b="0" i="1" dirty="0" smtClean="0"/>
              <a:t>Low Ceremony</a:t>
            </a:r>
            <a:endParaRPr lang="en-GB" sz="1800" b="0" i="1" dirty="0"/>
          </a:p>
          <a:p>
            <a:pPr>
              <a:lnSpc>
                <a:spcPct val="150000"/>
              </a:lnSpc>
            </a:pPr>
            <a:r>
              <a:rPr lang="en-GB" sz="1800" b="0" i="1" dirty="0" smtClean="0"/>
              <a:t> </a:t>
            </a:r>
            <a:r>
              <a:rPr lang="en-GB" sz="1800" b="0" i="1" dirty="0"/>
              <a:t>S</a:t>
            </a:r>
            <a:r>
              <a:rPr lang="en-GB" sz="1800" b="0" i="1" dirty="0" smtClean="0"/>
              <a:t>mall </a:t>
            </a:r>
            <a:r>
              <a:rPr lang="en-GB" sz="1800" b="0" i="1" dirty="0"/>
              <a:t>S</a:t>
            </a:r>
            <a:r>
              <a:rPr lang="en-GB" sz="1800" b="0" i="1" dirty="0" smtClean="0"/>
              <a:t>ize </a:t>
            </a:r>
          </a:p>
          <a:p>
            <a:pPr>
              <a:lnSpc>
                <a:spcPct val="150000"/>
              </a:lnSpc>
            </a:pPr>
            <a:r>
              <a:rPr lang="en-GB" sz="1800" b="0" i="1" dirty="0"/>
              <a:t>E</a:t>
            </a:r>
            <a:r>
              <a:rPr lang="en-GB" sz="1800" b="0" i="1" dirty="0" smtClean="0"/>
              <a:t>mphasize </a:t>
            </a:r>
            <a:r>
              <a:rPr lang="en-GB" sz="1800" b="0" i="1" dirty="0"/>
              <a:t>U</a:t>
            </a:r>
            <a:r>
              <a:rPr lang="en-GB" sz="1800" b="0" i="1" dirty="0" smtClean="0"/>
              <a:t>ser </a:t>
            </a:r>
            <a:r>
              <a:rPr lang="en-GB" sz="1800" b="0" i="1" dirty="0"/>
              <a:t>P</a:t>
            </a:r>
            <a:r>
              <a:rPr lang="en-GB" sz="1800" b="0" i="1" dirty="0" smtClean="0"/>
              <a:t>articipation </a:t>
            </a:r>
          </a:p>
          <a:p>
            <a:pPr>
              <a:lnSpc>
                <a:spcPct val="150000"/>
              </a:lnSpc>
            </a:pPr>
            <a:r>
              <a:rPr lang="en-GB" sz="1800" b="0" i="1" dirty="0" smtClean="0"/>
              <a:t>Work using Small</a:t>
            </a:r>
            <a:r>
              <a:rPr lang="en-GB" sz="1800" b="0" i="1" dirty="0"/>
              <a:t>, </a:t>
            </a:r>
            <a:r>
              <a:rPr lang="en-GB" sz="1800" b="0" i="1" dirty="0" smtClean="0"/>
              <a:t>Co-located </a:t>
            </a:r>
            <a:r>
              <a:rPr lang="en-GB" sz="1800" b="0" i="1" dirty="0"/>
              <a:t>teams. </a:t>
            </a:r>
            <a:endParaRPr lang="en-GB" sz="1800" b="0" i="1" dirty="0" smtClean="0"/>
          </a:p>
          <a:p>
            <a:pPr>
              <a:lnSpc>
                <a:spcPct val="150000"/>
              </a:lnSpc>
            </a:pPr>
            <a:r>
              <a:rPr lang="en-GB" sz="1800" b="0" i="1" dirty="0" smtClean="0"/>
              <a:t>Embrace </a:t>
            </a:r>
            <a:r>
              <a:rPr lang="en-GB" sz="1800" b="0" i="1" dirty="0"/>
              <a:t>change both in </a:t>
            </a:r>
            <a:r>
              <a:rPr lang="en-GB" sz="1800" b="0" i="1" dirty="0" smtClean="0"/>
              <a:t>requirements </a:t>
            </a:r>
            <a:r>
              <a:rPr lang="en-GB" sz="1800" b="0" i="1" dirty="0"/>
              <a:t>and the development process itself through the use of </a:t>
            </a:r>
            <a:r>
              <a:rPr lang="en-GB" sz="1800" b="0" i="1" dirty="0" smtClean="0"/>
              <a:t>discussion and feedback</a:t>
            </a:r>
            <a:r>
              <a:rPr lang="en-GB" sz="1800" b="0" i="1" dirty="0"/>
              <a:t>. </a:t>
            </a:r>
            <a:endParaRPr lang="en-GB" sz="1800" b="0" i="1" dirty="0" smtClean="0"/>
          </a:p>
          <a:p>
            <a:pPr marL="114300" indent="0">
              <a:lnSpc>
                <a:spcPct val="150000"/>
              </a:lnSpc>
              <a:buNone/>
            </a:pPr>
            <a:endParaRPr lang="en-GB" sz="18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1028" name="Picture 4" descr="Image result for agile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82560"/>
            <a:ext cx="4045922" cy="295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81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8229600" cy="1143000"/>
          </a:xfrm>
        </p:spPr>
        <p:txBody>
          <a:bodyPr/>
          <a:lstStyle/>
          <a:p>
            <a:r>
              <a:rPr lang="en-US" dirty="0" smtClean="0"/>
              <a:t>Agile vs Traditional Development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2050" name="Picture 2" descr="Image result for traditional vs agil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427470"/>
            <a:ext cx="7038975" cy="528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1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Making Sense of it…..</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33800" y="1676400"/>
            <a:ext cx="1524000" cy="1590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6" name="TextBox 5"/>
          <p:cNvSpPr txBox="1"/>
          <p:nvPr/>
        </p:nvSpPr>
        <p:spPr>
          <a:xfrm>
            <a:off x="990600" y="3733800"/>
            <a:ext cx="7772400" cy="3693319"/>
          </a:xfrm>
          <a:prstGeom prst="rect">
            <a:avLst/>
          </a:prstGeom>
          <a:noFill/>
        </p:spPr>
        <p:txBody>
          <a:bodyPr wrap="square" rtlCol="0">
            <a:spAutoFit/>
          </a:bodyPr>
          <a:lstStyle/>
          <a:p>
            <a:pPr algn="ctr"/>
            <a:r>
              <a:rPr lang="en-GB" b="1" dirty="0" smtClean="0"/>
              <a:t>Now that you have a better idea of what Agile Development is, write down your own definition of </a:t>
            </a:r>
          </a:p>
          <a:p>
            <a:pPr algn="ctr"/>
            <a:endParaRPr lang="en-GB" dirty="0"/>
          </a:p>
          <a:p>
            <a:pPr algn="ctr"/>
            <a:r>
              <a:rPr lang="en-GB" sz="7200" b="1" dirty="0" smtClean="0">
                <a:solidFill>
                  <a:srgbClr val="CC6600"/>
                </a:solidFill>
              </a:rPr>
              <a:t>Agile Development</a:t>
            </a:r>
          </a:p>
          <a:p>
            <a:pPr lvl="0" algn="ctr"/>
            <a:endParaRPr lang="en-GB" b="1" dirty="0" smtClean="0">
              <a:solidFill>
                <a:srgbClr val="2F2B20"/>
              </a:solidFill>
            </a:endParaRPr>
          </a:p>
          <a:p>
            <a:pPr lvl="0" algn="ctr"/>
            <a:r>
              <a:rPr lang="en-GB" b="1" dirty="0" smtClean="0">
                <a:solidFill>
                  <a:srgbClr val="2F2B20"/>
                </a:solidFill>
              </a:rPr>
              <a:t>Go for something that is short, clear and easy for you to remember!</a:t>
            </a:r>
            <a:endParaRPr lang="en-GB" b="1" dirty="0">
              <a:solidFill>
                <a:srgbClr val="2F2B20"/>
              </a:solidFill>
            </a:endParaRPr>
          </a:p>
          <a:p>
            <a:pPr algn="ctr"/>
            <a:endParaRPr lang="en-GB" sz="7200" b="1" dirty="0">
              <a:solidFill>
                <a:srgbClr val="CC6600"/>
              </a:solidFill>
            </a:endParaRPr>
          </a:p>
        </p:txBody>
      </p:sp>
    </p:spTree>
    <p:extLst>
      <p:ext uri="{BB962C8B-B14F-4D97-AF65-F5344CB8AC3E}">
        <p14:creationId xmlns:p14="http://schemas.microsoft.com/office/powerpoint/2010/main" val="2245417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Agile Philosophy</a:t>
            </a:r>
            <a:endParaRPr lang="en-GB" dirty="0"/>
          </a:p>
        </p:txBody>
      </p:sp>
      <p:sp>
        <p:nvSpPr>
          <p:cNvPr id="3" name="Content Placeholder 2"/>
          <p:cNvSpPr>
            <a:spLocks noGrp="1"/>
          </p:cNvSpPr>
          <p:nvPr>
            <p:ph idx="1"/>
          </p:nvPr>
        </p:nvSpPr>
        <p:spPr>
          <a:xfrm>
            <a:off x="838200" y="1676400"/>
            <a:ext cx="8077200" cy="4800600"/>
          </a:xfrm>
        </p:spPr>
        <p:txBody>
          <a:bodyPr>
            <a:normAutofit/>
          </a:bodyPr>
          <a:lstStyle/>
          <a:p>
            <a:pPr marL="114300" indent="0">
              <a:buNone/>
            </a:pPr>
            <a:r>
              <a:rPr lang="en-GB" sz="2000" i="1" dirty="0" smtClean="0"/>
              <a:t>The Agile Development Philosophy is all about : </a:t>
            </a:r>
          </a:p>
          <a:p>
            <a:pPr marL="114300" indent="0">
              <a:buNone/>
            </a:pPr>
            <a:endParaRPr lang="en-GB" sz="2000" i="1" dirty="0" smtClean="0"/>
          </a:p>
          <a:p>
            <a:endParaRPr lang="en-GB" sz="1800" b="0" dirty="0"/>
          </a:p>
          <a:p>
            <a:pPr marL="114300" indent="0" algn="ctr">
              <a:buNone/>
            </a:pPr>
            <a:r>
              <a:rPr lang="en-GB" sz="2400" dirty="0" smtClean="0"/>
              <a:t>“</a:t>
            </a:r>
            <a:r>
              <a:rPr lang="en-GB" sz="2400" dirty="0"/>
              <a:t>The right people, with the right skills and the right ideas lead to the Right Software!” </a:t>
            </a:r>
            <a:endParaRPr lang="en-GB" sz="2400" dirty="0" smtClean="0"/>
          </a:p>
          <a:p>
            <a:pPr marL="114300" indent="0" algn="ctr">
              <a:buNone/>
            </a:pPr>
            <a:endParaRPr lang="en-GB" sz="2400" i="1" dirty="0" smtClean="0"/>
          </a:p>
          <a:p>
            <a:pPr marL="114300" indent="0" algn="ctr">
              <a:buNone/>
            </a:pPr>
            <a:endParaRPr lang="en-GB" sz="2400" i="1" dirty="0"/>
          </a:p>
          <a:p>
            <a:pPr marL="114300" indent="0" algn="ctr">
              <a:buNone/>
            </a:pPr>
            <a:r>
              <a:rPr lang="en-GB" sz="2000" b="0" i="1" dirty="0" smtClean="0"/>
              <a:t>These beliefs are at the core values and principles of Agile Development and are  documented in the  </a:t>
            </a:r>
            <a:r>
              <a:rPr lang="en-GB" sz="2400" i="1" dirty="0" smtClean="0"/>
              <a:t>Agile Manifesto</a:t>
            </a:r>
          </a:p>
          <a:p>
            <a:pPr marL="114300" indent="0" algn="ctr">
              <a:buNone/>
            </a:pPr>
            <a:endParaRPr lang="en-GB" sz="2400" i="1" dirty="0"/>
          </a:p>
          <a:p>
            <a:pPr marL="114300" indent="0" algn="r">
              <a:buNone/>
            </a:pPr>
            <a:endParaRPr lang="en-GB" sz="1400" b="0" i="1" dirty="0" smtClean="0"/>
          </a:p>
          <a:p>
            <a:pPr marL="114300" indent="0" algn="r">
              <a:buNone/>
            </a:pPr>
            <a:r>
              <a:rPr lang="en-GB" sz="1400" b="0" i="1" dirty="0" smtClean="0"/>
              <a:t>Link to Agile Manifesto : </a:t>
            </a:r>
            <a:r>
              <a:rPr lang="en-US" sz="1400" b="0" i="1" u="sng" dirty="0">
                <a:hlinkClick r:id="rId2"/>
              </a:rPr>
              <a:t>http://agilemanifesto.org/</a:t>
            </a:r>
            <a:endParaRPr lang="en-GB" sz="1400" b="0" dirty="0"/>
          </a:p>
          <a:p>
            <a:pPr marL="114300" indent="0" algn="ctr">
              <a:buNone/>
            </a:pPr>
            <a:endParaRPr lang="en-GB" sz="2400" i="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7081377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897</TotalTime>
  <Words>2438</Words>
  <Application>Microsoft Office PowerPoint</Application>
  <PresentationFormat>On-screen Show (4:3)</PresentationFormat>
  <Paragraphs>372</Paragraphs>
  <Slides>39</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Cambria</vt:lpstr>
      <vt:lpstr>Adjacency</vt:lpstr>
      <vt:lpstr>Software Engineering</vt:lpstr>
      <vt:lpstr>Lesson Objectives</vt:lpstr>
      <vt:lpstr>Brain Storimg Session</vt:lpstr>
      <vt:lpstr>What is Agile Development?</vt:lpstr>
      <vt:lpstr>What is Agile Development?</vt:lpstr>
      <vt:lpstr>What is Agile Development?</vt:lpstr>
      <vt:lpstr>Agile vs Traditional Development</vt:lpstr>
      <vt:lpstr>Making Sense of it…..</vt:lpstr>
      <vt:lpstr>The Agile Philosophy</vt:lpstr>
      <vt:lpstr>What is the Agile Manifesto ?</vt:lpstr>
      <vt:lpstr>The Agile Manifesto - Values</vt:lpstr>
      <vt:lpstr>The Agile Manifesto - Principles</vt:lpstr>
      <vt:lpstr>The Agile Manifesto - Principles</vt:lpstr>
      <vt:lpstr>The Agile Manifesto - Principles</vt:lpstr>
      <vt:lpstr>The Agile Manifesto - Principles</vt:lpstr>
      <vt:lpstr>Traits of Agile Methodologies</vt:lpstr>
      <vt:lpstr>Traits of Agile Methodologies</vt:lpstr>
      <vt:lpstr>Traits of Agile Methodologies</vt:lpstr>
      <vt:lpstr>Importance of Code Refactoring</vt:lpstr>
      <vt:lpstr>Importance of Code Refactoring</vt:lpstr>
      <vt:lpstr>Importance of Code Refactoring</vt:lpstr>
      <vt:lpstr>Importance of Code Refactoring</vt:lpstr>
      <vt:lpstr>Importance of Code Refactoring</vt:lpstr>
      <vt:lpstr>Importance of Code Refactoring</vt:lpstr>
      <vt:lpstr>Importance of Code Refactoring</vt:lpstr>
      <vt:lpstr>The CRACK Representatives</vt:lpstr>
      <vt:lpstr>The CRACK Representatives</vt:lpstr>
      <vt:lpstr>The CRACK Representatives</vt:lpstr>
      <vt:lpstr>Brain Storimg Session</vt:lpstr>
      <vt:lpstr>When to Use Agile Development?</vt:lpstr>
      <vt:lpstr>When to Use Agile Development?</vt:lpstr>
      <vt:lpstr>When to Use Agile Development?</vt:lpstr>
      <vt:lpstr>When to Use Agile Development?</vt:lpstr>
      <vt:lpstr>When to Use Agile Development?</vt:lpstr>
      <vt:lpstr>Problems with Agile Development</vt:lpstr>
      <vt:lpstr>Problems with Agile Development</vt:lpstr>
      <vt:lpstr>Problems with Agile Development</vt:lpstr>
      <vt:lpstr>Problems with Agile Development</vt:lpstr>
      <vt:lpstr>End of Lesson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Kassandra Calleja</dc:creator>
  <cp:lastModifiedBy>Kassandra Calleja</cp:lastModifiedBy>
  <cp:revision>47</cp:revision>
  <dcterms:created xsi:type="dcterms:W3CDTF">2006-08-16T00:00:00Z</dcterms:created>
  <dcterms:modified xsi:type="dcterms:W3CDTF">2016-09-15T12:02:45Z</dcterms:modified>
</cp:coreProperties>
</file>